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2"/>
  </p:notesMasterIdLst>
  <p:sldIdLst>
    <p:sldId id="875" r:id="rId2"/>
    <p:sldId id="866" r:id="rId3"/>
    <p:sldId id="874" r:id="rId4"/>
    <p:sldId id="876" r:id="rId5"/>
    <p:sldId id="877" r:id="rId6"/>
    <p:sldId id="879" r:id="rId7"/>
    <p:sldId id="867" r:id="rId8"/>
    <p:sldId id="890" r:id="rId9"/>
    <p:sldId id="868" r:id="rId10"/>
    <p:sldId id="870" r:id="rId11"/>
    <p:sldId id="871" r:id="rId12"/>
    <p:sldId id="873" r:id="rId13"/>
    <p:sldId id="882" r:id="rId14"/>
    <p:sldId id="888" r:id="rId15"/>
    <p:sldId id="881" r:id="rId16"/>
    <p:sldId id="818" r:id="rId17"/>
    <p:sldId id="341" r:id="rId18"/>
    <p:sldId id="819" r:id="rId19"/>
    <p:sldId id="820" r:id="rId20"/>
    <p:sldId id="347" r:id="rId21"/>
    <p:sldId id="348" r:id="rId22"/>
    <p:sldId id="856" r:id="rId23"/>
    <p:sldId id="350" r:id="rId24"/>
    <p:sldId id="857" r:id="rId25"/>
    <p:sldId id="854" r:id="rId26"/>
    <p:sldId id="351" r:id="rId27"/>
    <p:sldId id="352" r:id="rId28"/>
    <p:sldId id="855" r:id="rId29"/>
    <p:sldId id="865" r:id="rId30"/>
    <p:sldId id="832" r:id="rId3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322" autoAdjust="0"/>
  </p:normalViewPr>
  <p:slideViewPr>
    <p:cSldViewPr snapToGrid="0">
      <p:cViewPr varScale="1">
        <p:scale>
          <a:sx n="76" d="100"/>
          <a:sy n="76" d="100"/>
        </p:scale>
        <p:origin x="854"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8D53E-ED5A-B046-846D-9D36E173C1AA}" type="doc">
      <dgm:prSet loTypeId="urn:microsoft.com/office/officeart/2005/8/layout/cycle2" loCatId="" qsTypeId="urn:microsoft.com/office/officeart/2005/8/quickstyle/3d2" qsCatId="3D" csTypeId="urn:microsoft.com/office/officeart/2005/8/colors/colorful1" csCatId="colorful" phldr="1"/>
      <dgm:spPr/>
      <dgm:t>
        <a:bodyPr/>
        <a:lstStyle/>
        <a:p>
          <a:endParaRPr lang="en-GB"/>
        </a:p>
      </dgm:t>
    </dgm:pt>
    <dgm:pt modelId="{E2B434B2-83ED-E540-A771-A66745856F1C}">
      <dgm:prSet phldrT="[Text]"/>
      <dgm:spPr/>
      <dgm:t>
        <a:bodyPr/>
        <a:lstStyle/>
        <a:p>
          <a:pPr rtl="0"/>
          <a:r>
            <a:rPr lang="ar-JO" dirty="0"/>
            <a:t>تخطيط</a:t>
          </a:r>
          <a:endParaRPr lang="en-GB" dirty="0"/>
        </a:p>
      </dgm:t>
    </dgm:pt>
    <dgm:pt modelId="{DAD1D2B3-C2B5-FA47-94BC-33434F757F6B}" type="parTrans" cxnId="{4378C903-4CDD-5146-97AC-4F5896616A02}">
      <dgm:prSet/>
      <dgm:spPr/>
      <dgm:t>
        <a:bodyPr/>
        <a:lstStyle/>
        <a:p>
          <a:endParaRPr lang="en-GB"/>
        </a:p>
      </dgm:t>
    </dgm:pt>
    <dgm:pt modelId="{23CCB867-1F96-B140-B53C-169EB22AAD99}" type="sibTrans" cxnId="{4378C903-4CDD-5146-97AC-4F5896616A02}">
      <dgm:prSet/>
      <dgm:spPr/>
      <dgm:t>
        <a:bodyPr/>
        <a:lstStyle/>
        <a:p>
          <a:endParaRPr lang="en-GB"/>
        </a:p>
      </dgm:t>
    </dgm:pt>
    <dgm:pt modelId="{3F303CF1-306D-C34D-BD24-8B208405E1DF}">
      <dgm:prSet phldrT="[Text]"/>
      <dgm:spPr/>
      <dgm:t>
        <a:bodyPr/>
        <a:lstStyle/>
        <a:p>
          <a:pPr rtl="0"/>
          <a:r>
            <a:rPr lang="ar-JO" dirty="0"/>
            <a:t>مراقبة</a:t>
          </a:r>
          <a:endParaRPr lang="en-GB" dirty="0"/>
        </a:p>
      </dgm:t>
    </dgm:pt>
    <dgm:pt modelId="{96D972DC-F034-AD49-984E-08527A0AD036}" type="parTrans" cxnId="{46F94627-7CC2-0C44-9B79-44174B38E89A}">
      <dgm:prSet/>
      <dgm:spPr/>
      <dgm:t>
        <a:bodyPr/>
        <a:lstStyle/>
        <a:p>
          <a:endParaRPr lang="en-GB"/>
        </a:p>
      </dgm:t>
    </dgm:pt>
    <dgm:pt modelId="{F89AB39B-F140-EF43-AB7A-DC86B5919B33}" type="sibTrans" cxnId="{46F94627-7CC2-0C44-9B79-44174B38E89A}">
      <dgm:prSet/>
      <dgm:spPr/>
      <dgm:t>
        <a:bodyPr/>
        <a:lstStyle/>
        <a:p>
          <a:endParaRPr lang="en-GB"/>
        </a:p>
      </dgm:t>
    </dgm:pt>
    <dgm:pt modelId="{167BD610-29D8-0D4E-8D52-5B3B11B8038F}">
      <dgm:prSet phldrT="[Text]"/>
      <dgm:spPr/>
      <dgm:t>
        <a:bodyPr/>
        <a:lstStyle/>
        <a:p>
          <a:pPr rtl="0"/>
          <a:r>
            <a:rPr lang="ar-JO" dirty="0"/>
            <a:t>تقييم</a:t>
          </a:r>
          <a:endParaRPr lang="en-GB" dirty="0"/>
        </a:p>
      </dgm:t>
    </dgm:pt>
    <dgm:pt modelId="{17AD9E71-FE2C-C542-9466-1D8522932D90}" type="parTrans" cxnId="{873A0E8F-705F-D644-B83E-D5821473C289}">
      <dgm:prSet/>
      <dgm:spPr/>
      <dgm:t>
        <a:bodyPr/>
        <a:lstStyle/>
        <a:p>
          <a:endParaRPr lang="en-GB"/>
        </a:p>
      </dgm:t>
    </dgm:pt>
    <dgm:pt modelId="{92820267-C2A3-504B-A4D7-5F285E601602}" type="sibTrans" cxnId="{873A0E8F-705F-D644-B83E-D5821473C289}">
      <dgm:prSet/>
      <dgm:spPr/>
      <dgm:t>
        <a:bodyPr/>
        <a:lstStyle/>
        <a:p>
          <a:endParaRPr lang="en-GB"/>
        </a:p>
      </dgm:t>
    </dgm:pt>
    <dgm:pt modelId="{C63B3BAD-9608-B44E-9469-4E76A442C54A}" type="pres">
      <dgm:prSet presAssocID="{D368D53E-ED5A-B046-846D-9D36E173C1AA}" presName="cycle" presStyleCnt="0">
        <dgm:presLayoutVars>
          <dgm:dir/>
          <dgm:resizeHandles val="exact"/>
        </dgm:presLayoutVars>
      </dgm:prSet>
      <dgm:spPr/>
    </dgm:pt>
    <dgm:pt modelId="{DA57E6C9-1852-994D-97FD-095A14D63CC9}" type="pres">
      <dgm:prSet presAssocID="{E2B434B2-83ED-E540-A771-A66745856F1C}" presName="node" presStyleLbl="node1" presStyleIdx="0" presStyleCnt="3">
        <dgm:presLayoutVars>
          <dgm:bulletEnabled val="1"/>
        </dgm:presLayoutVars>
      </dgm:prSet>
      <dgm:spPr/>
    </dgm:pt>
    <dgm:pt modelId="{ACA23414-76B9-2347-B605-2E005460ED9C}" type="pres">
      <dgm:prSet presAssocID="{23CCB867-1F96-B140-B53C-169EB22AAD99}" presName="sibTrans" presStyleLbl="sibTrans2D1" presStyleIdx="0" presStyleCnt="3"/>
      <dgm:spPr/>
    </dgm:pt>
    <dgm:pt modelId="{BDB84820-DE4B-1E42-AF3B-9D12E1BA7222}" type="pres">
      <dgm:prSet presAssocID="{23CCB867-1F96-B140-B53C-169EB22AAD99}" presName="connectorText" presStyleLbl="sibTrans2D1" presStyleIdx="0" presStyleCnt="3"/>
      <dgm:spPr/>
    </dgm:pt>
    <dgm:pt modelId="{DE8F25AD-E988-2047-9D99-FA2D5DC6207F}" type="pres">
      <dgm:prSet presAssocID="{3F303CF1-306D-C34D-BD24-8B208405E1DF}" presName="node" presStyleLbl="node1" presStyleIdx="1" presStyleCnt="3">
        <dgm:presLayoutVars>
          <dgm:bulletEnabled val="1"/>
        </dgm:presLayoutVars>
      </dgm:prSet>
      <dgm:spPr/>
    </dgm:pt>
    <dgm:pt modelId="{AE58E949-709E-F246-9B8E-B8F3400A901A}" type="pres">
      <dgm:prSet presAssocID="{F89AB39B-F140-EF43-AB7A-DC86B5919B33}" presName="sibTrans" presStyleLbl="sibTrans2D1" presStyleIdx="1" presStyleCnt="3"/>
      <dgm:spPr/>
    </dgm:pt>
    <dgm:pt modelId="{73274815-7ABA-904C-947A-90C7F543E623}" type="pres">
      <dgm:prSet presAssocID="{F89AB39B-F140-EF43-AB7A-DC86B5919B33}" presName="connectorText" presStyleLbl="sibTrans2D1" presStyleIdx="1" presStyleCnt="3"/>
      <dgm:spPr/>
    </dgm:pt>
    <dgm:pt modelId="{A8AF997A-E0C8-A447-8DD4-22024B250579}" type="pres">
      <dgm:prSet presAssocID="{167BD610-29D8-0D4E-8D52-5B3B11B8038F}" presName="node" presStyleLbl="node1" presStyleIdx="2" presStyleCnt="3">
        <dgm:presLayoutVars>
          <dgm:bulletEnabled val="1"/>
        </dgm:presLayoutVars>
      </dgm:prSet>
      <dgm:spPr/>
    </dgm:pt>
    <dgm:pt modelId="{D439A6B6-4F30-9C42-BAE2-23D45C352F62}" type="pres">
      <dgm:prSet presAssocID="{92820267-C2A3-504B-A4D7-5F285E601602}" presName="sibTrans" presStyleLbl="sibTrans2D1" presStyleIdx="2" presStyleCnt="3"/>
      <dgm:spPr/>
    </dgm:pt>
    <dgm:pt modelId="{9A60301B-10A2-8B4B-836A-9462CC3B8C70}" type="pres">
      <dgm:prSet presAssocID="{92820267-C2A3-504B-A4D7-5F285E601602}" presName="connectorText" presStyleLbl="sibTrans2D1" presStyleIdx="2" presStyleCnt="3"/>
      <dgm:spPr/>
    </dgm:pt>
  </dgm:ptLst>
  <dgm:cxnLst>
    <dgm:cxn modelId="{4378C903-4CDD-5146-97AC-4F5896616A02}" srcId="{D368D53E-ED5A-B046-846D-9D36E173C1AA}" destId="{E2B434B2-83ED-E540-A771-A66745856F1C}" srcOrd="0" destOrd="0" parTransId="{DAD1D2B3-C2B5-FA47-94BC-33434F757F6B}" sibTransId="{23CCB867-1F96-B140-B53C-169EB22AAD99}"/>
    <dgm:cxn modelId="{68CCF507-E5B6-4F07-98E5-4C89E60D3854}" type="presOf" srcId="{F89AB39B-F140-EF43-AB7A-DC86B5919B33}" destId="{73274815-7ABA-904C-947A-90C7F543E623}" srcOrd="1" destOrd="0" presId="urn:microsoft.com/office/officeart/2005/8/layout/cycle2"/>
    <dgm:cxn modelId="{AB48240A-3E78-4B0B-BC11-29868ECF1C30}" type="presOf" srcId="{F89AB39B-F140-EF43-AB7A-DC86B5919B33}" destId="{AE58E949-709E-F246-9B8E-B8F3400A901A}" srcOrd="0" destOrd="0" presId="urn:microsoft.com/office/officeart/2005/8/layout/cycle2"/>
    <dgm:cxn modelId="{C8BE380E-C8CA-4D3C-9C0A-1014D21886D9}" type="presOf" srcId="{23CCB867-1F96-B140-B53C-169EB22AAD99}" destId="{BDB84820-DE4B-1E42-AF3B-9D12E1BA7222}" srcOrd="1" destOrd="0" presId="urn:microsoft.com/office/officeart/2005/8/layout/cycle2"/>
    <dgm:cxn modelId="{7B01AF1B-EB71-42E6-8ACA-F820237D2351}" type="presOf" srcId="{92820267-C2A3-504B-A4D7-5F285E601602}" destId="{D439A6B6-4F30-9C42-BAE2-23D45C352F62}" srcOrd="0" destOrd="0" presId="urn:microsoft.com/office/officeart/2005/8/layout/cycle2"/>
    <dgm:cxn modelId="{46F94627-7CC2-0C44-9B79-44174B38E89A}" srcId="{D368D53E-ED5A-B046-846D-9D36E173C1AA}" destId="{3F303CF1-306D-C34D-BD24-8B208405E1DF}" srcOrd="1" destOrd="0" parTransId="{96D972DC-F034-AD49-984E-08527A0AD036}" sibTransId="{F89AB39B-F140-EF43-AB7A-DC86B5919B33}"/>
    <dgm:cxn modelId="{15830D2E-2A4D-4AFC-AC0B-9AFEB065C111}" type="presOf" srcId="{3F303CF1-306D-C34D-BD24-8B208405E1DF}" destId="{DE8F25AD-E988-2047-9D99-FA2D5DC6207F}" srcOrd="0" destOrd="0" presId="urn:microsoft.com/office/officeart/2005/8/layout/cycle2"/>
    <dgm:cxn modelId="{AC5DC536-1A87-4441-B721-514A04A3B0A2}" type="presOf" srcId="{D368D53E-ED5A-B046-846D-9D36E173C1AA}" destId="{C63B3BAD-9608-B44E-9469-4E76A442C54A}" srcOrd="0" destOrd="0" presId="urn:microsoft.com/office/officeart/2005/8/layout/cycle2"/>
    <dgm:cxn modelId="{873A0E8F-705F-D644-B83E-D5821473C289}" srcId="{D368D53E-ED5A-B046-846D-9D36E173C1AA}" destId="{167BD610-29D8-0D4E-8D52-5B3B11B8038F}" srcOrd="2" destOrd="0" parTransId="{17AD9E71-FE2C-C542-9466-1D8522932D90}" sibTransId="{92820267-C2A3-504B-A4D7-5F285E601602}"/>
    <dgm:cxn modelId="{51FBCA92-CF09-45BB-8049-E8962D601336}" type="presOf" srcId="{167BD610-29D8-0D4E-8D52-5B3B11B8038F}" destId="{A8AF997A-E0C8-A447-8DD4-22024B250579}" srcOrd="0" destOrd="0" presId="urn:microsoft.com/office/officeart/2005/8/layout/cycle2"/>
    <dgm:cxn modelId="{B0D40FA3-BFB4-4297-90B5-E7DC51440C5D}" type="presOf" srcId="{E2B434B2-83ED-E540-A771-A66745856F1C}" destId="{DA57E6C9-1852-994D-97FD-095A14D63CC9}" srcOrd="0" destOrd="0" presId="urn:microsoft.com/office/officeart/2005/8/layout/cycle2"/>
    <dgm:cxn modelId="{20C9BAB5-B399-4082-A9F6-96F782C19F81}" type="presOf" srcId="{92820267-C2A3-504B-A4D7-5F285E601602}" destId="{9A60301B-10A2-8B4B-836A-9462CC3B8C70}" srcOrd="1" destOrd="0" presId="urn:microsoft.com/office/officeart/2005/8/layout/cycle2"/>
    <dgm:cxn modelId="{8DFC1CDA-2B74-4B30-84FF-0E7BF4DE265A}" type="presOf" srcId="{23CCB867-1F96-B140-B53C-169EB22AAD99}" destId="{ACA23414-76B9-2347-B605-2E005460ED9C}" srcOrd="0" destOrd="0" presId="urn:microsoft.com/office/officeart/2005/8/layout/cycle2"/>
    <dgm:cxn modelId="{94995B75-B78A-4DD3-AB69-82AC0F3617D8}" type="presParOf" srcId="{C63B3BAD-9608-B44E-9469-4E76A442C54A}" destId="{DA57E6C9-1852-994D-97FD-095A14D63CC9}" srcOrd="0" destOrd="0" presId="urn:microsoft.com/office/officeart/2005/8/layout/cycle2"/>
    <dgm:cxn modelId="{929EFBAD-28FC-425C-95EF-7FDD4719375B}" type="presParOf" srcId="{C63B3BAD-9608-B44E-9469-4E76A442C54A}" destId="{ACA23414-76B9-2347-B605-2E005460ED9C}" srcOrd="1" destOrd="0" presId="urn:microsoft.com/office/officeart/2005/8/layout/cycle2"/>
    <dgm:cxn modelId="{69C3A24E-BAB3-465D-82E4-5DB0731D8806}" type="presParOf" srcId="{ACA23414-76B9-2347-B605-2E005460ED9C}" destId="{BDB84820-DE4B-1E42-AF3B-9D12E1BA7222}" srcOrd="0" destOrd="0" presId="urn:microsoft.com/office/officeart/2005/8/layout/cycle2"/>
    <dgm:cxn modelId="{23D95C7A-4154-4993-8F7C-64E6F8384A0B}" type="presParOf" srcId="{C63B3BAD-9608-B44E-9469-4E76A442C54A}" destId="{DE8F25AD-E988-2047-9D99-FA2D5DC6207F}" srcOrd="2" destOrd="0" presId="urn:microsoft.com/office/officeart/2005/8/layout/cycle2"/>
    <dgm:cxn modelId="{B57736D2-039D-423C-8BCD-CE1334AE6693}" type="presParOf" srcId="{C63B3BAD-9608-B44E-9469-4E76A442C54A}" destId="{AE58E949-709E-F246-9B8E-B8F3400A901A}" srcOrd="3" destOrd="0" presId="urn:microsoft.com/office/officeart/2005/8/layout/cycle2"/>
    <dgm:cxn modelId="{CADAB29B-87D0-4790-B0DA-00C76156A4CE}" type="presParOf" srcId="{AE58E949-709E-F246-9B8E-B8F3400A901A}" destId="{73274815-7ABA-904C-947A-90C7F543E623}" srcOrd="0" destOrd="0" presId="urn:microsoft.com/office/officeart/2005/8/layout/cycle2"/>
    <dgm:cxn modelId="{1BF8B278-8BE1-4355-B3FA-8DFB7F308029}" type="presParOf" srcId="{C63B3BAD-9608-B44E-9469-4E76A442C54A}" destId="{A8AF997A-E0C8-A447-8DD4-22024B250579}" srcOrd="4" destOrd="0" presId="urn:microsoft.com/office/officeart/2005/8/layout/cycle2"/>
    <dgm:cxn modelId="{37E6DF81-AB70-4B29-9AE6-ECF75302FF58}" type="presParOf" srcId="{C63B3BAD-9608-B44E-9469-4E76A442C54A}" destId="{D439A6B6-4F30-9C42-BAE2-23D45C352F62}" srcOrd="5" destOrd="0" presId="urn:microsoft.com/office/officeart/2005/8/layout/cycle2"/>
    <dgm:cxn modelId="{1D92E913-D5A4-4466-AFA2-0699BB6C8227}" type="presParOf" srcId="{D439A6B6-4F30-9C42-BAE2-23D45C352F62}" destId="{9A60301B-10A2-8B4B-836A-9462CC3B8C70}"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7E6C9-1852-994D-97FD-095A14D63CC9}">
      <dsp:nvSpPr>
        <dsp:cNvPr id="0" name=""/>
        <dsp:cNvSpPr/>
      </dsp:nvSpPr>
      <dsp:spPr>
        <a:xfrm>
          <a:off x="2342170" y="784"/>
          <a:ext cx="1767259" cy="1767259"/>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rtl="0">
            <a:lnSpc>
              <a:spcPct val="90000"/>
            </a:lnSpc>
            <a:spcBef>
              <a:spcPct val="0"/>
            </a:spcBef>
            <a:spcAft>
              <a:spcPct val="35000"/>
            </a:spcAft>
            <a:buNone/>
          </a:pPr>
          <a:r>
            <a:rPr lang="ar-JO" sz="4100" kern="1200" dirty="0"/>
            <a:t>تخطيط</a:t>
          </a:r>
          <a:endParaRPr lang="en-GB" sz="4100" kern="1200" dirty="0"/>
        </a:p>
      </dsp:txBody>
      <dsp:txXfrm>
        <a:off x="2600979" y="259593"/>
        <a:ext cx="1249641" cy="1249641"/>
      </dsp:txXfrm>
    </dsp:sp>
    <dsp:sp modelId="{ACA23414-76B9-2347-B605-2E005460ED9C}">
      <dsp:nvSpPr>
        <dsp:cNvPr id="0" name=""/>
        <dsp:cNvSpPr/>
      </dsp:nvSpPr>
      <dsp:spPr>
        <a:xfrm rot="3600000">
          <a:off x="3647637" y="1724357"/>
          <a:ext cx="470567" cy="596450"/>
        </a:xfrm>
        <a:prstGeom prst="rightArrow">
          <a:avLst>
            <a:gd name="adj1" fmla="val 60000"/>
            <a:gd name="adj2" fmla="val 5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3682930" y="1782519"/>
        <a:ext cx="329397" cy="357870"/>
      </dsp:txXfrm>
    </dsp:sp>
    <dsp:sp modelId="{DE8F25AD-E988-2047-9D99-FA2D5DC6207F}">
      <dsp:nvSpPr>
        <dsp:cNvPr id="0" name=""/>
        <dsp:cNvSpPr/>
      </dsp:nvSpPr>
      <dsp:spPr>
        <a:xfrm>
          <a:off x="3669731" y="2300188"/>
          <a:ext cx="1767259" cy="1767259"/>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rtl="0">
            <a:lnSpc>
              <a:spcPct val="90000"/>
            </a:lnSpc>
            <a:spcBef>
              <a:spcPct val="0"/>
            </a:spcBef>
            <a:spcAft>
              <a:spcPct val="35000"/>
            </a:spcAft>
            <a:buNone/>
          </a:pPr>
          <a:r>
            <a:rPr lang="ar-JO" sz="4100" kern="1200" dirty="0"/>
            <a:t>مراقبة</a:t>
          </a:r>
          <a:endParaRPr lang="en-GB" sz="4100" kern="1200" dirty="0"/>
        </a:p>
      </dsp:txBody>
      <dsp:txXfrm>
        <a:off x="3928540" y="2558997"/>
        <a:ext cx="1249641" cy="1249641"/>
      </dsp:txXfrm>
    </dsp:sp>
    <dsp:sp modelId="{AE58E949-709E-F246-9B8E-B8F3400A901A}">
      <dsp:nvSpPr>
        <dsp:cNvPr id="0" name=""/>
        <dsp:cNvSpPr/>
      </dsp:nvSpPr>
      <dsp:spPr>
        <a:xfrm rot="10800000">
          <a:off x="3003834" y="2885593"/>
          <a:ext cx="470567" cy="596450"/>
        </a:xfrm>
        <a:prstGeom prst="rightArrow">
          <a:avLst>
            <a:gd name="adj1" fmla="val 60000"/>
            <a:gd name="adj2" fmla="val 50000"/>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3145004" y="3004883"/>
        <a:ext cx="329397" cy="357870"/>
      </dsp:txXfrm>
    </dsp:sp>
    <dsp:sp modelId="{A8AF997A-E0C8-A447-8DD4-22024B250579}">
      <dsp:nvSpPr>
        <dsp:cNvPr id="0" name=""/>
        <dsp:cNvSpPr/>
      </dsp:nvSpPr>
      <dsp:spPr>
        <a:xfrm>
          <a:off x="1014608" y="2300188"/>
          <a:ext cx="1767259" cy="1767259"/>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rtl="0">
            <a:lnSpc>
              <a:spcPct val="90000"/>
            </a:lnSpc>
            <a:spcBef>
              <a:spcPct val="0"/>
            </a:spcBef>
            <a:spcAft>
              <a:spcPct val="35000"/>
            </a:spcAft>
            <a:buNone/>
          </a:pPr>
          <a:r>
            <a:rPr lang="ar-JO" sz="4100" kern="1200" dirty="0"/>
            <a:t>تقييم</a:t>
          </a:r>
          <a:endParaRPr lang="en-GB" sz="4100" kern="1200" dirty="0"/>
        </a:p>
      </dsp:txBody>
      <dsp:txXfrm>
        <a:off x="1273417" y="2558997"/>
        <a:ext cx="1249641" cy="1249641"/>
      </dsp:txXfrm>
    </dsp:sp>
    <dsp:sp modelId="{D439A6B6-4F30-9C42-BAE2-23D45C352F62}">
      <dsp:nvSpPr>
        <dsp:cNvPr id="0" name=""/>
        <dsp:cNvSpPr/>
      </dsp:nvSpPr>
      <dsp:spPr>
        <a:xfrm rot="18000000">
          <a:off x="2320076" y="1747425"/>
          <a:ext cx="470567" cy="596450"/>
        </a:xfrm>
        <a:prstGeom prst="rightArrow">
          <a:avLst>
            <a:gd name="adj1" fmla="val 60000"/>
            <a:gd name="adj2" fmla="val 50000"/>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355369" y="1927843"/>
        <a:ext cx="329397" cy="35787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B3F426EE-4D24-453D-BFBC-6D506A2641A9}" type="datetimeFigureOut">
              <a:rPr lang="en-GB" smtClean="0"/>
              <a:t>11/11/2022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A4042E36-61C3-4218-82C3-1034698612E0}" type="slidenum">
              <a:rPr lang="en-GB" smtClean="0"/>
              <a:t>‹#›</a:t>
            </a:fld>
            <a:endParaRPr lang="en-GB"/>
          </a:p>
        </p:txBody>
      </p:sp>
    </p:spTree>
    <p:extLst>
      <p:ext uri="{BB962C8B-B14F-4D97-AF65-F5344CB8AC3E}">
        <p14:creationId xmlns:p14="http://schemas.microsoft.com/office/powerpoint/2010/main" val="279521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https://www.new-educ.com/%D9%85%D9%87%D8%A7%D8%B1%D8%A7%D8%AA-%D8%A7%D9%84%D9%82%D8%B1%D9%86-%D8%A7%D9%84%D8%AD%D8%A7%D8%AF%D9%8A-%D9%88-%D8%A7%D9%84%D8%B9%D8%B4%D8%B1%D9%8A%D9%86</a:t>
            </a:r>
          </a:p>
        </p:txBody>
      </p:sp>
      <p:sp>
        <p:nvSpPr>
          <p:cNvPr id="4" name="Slide Number Placeholder 3"/>
          <p:cNvSpPr>
            <a:spLocks noGrp="1"/>
          </p:cNvSpPr>
          <p:nvPr>
            <p:ph type="sldNum" sz="quarter" idx="5"/>
          </p:nvPr>
        </p:nvSpPr>
        <p:spPr/>
        <p:txBody>
          <a:bodyPr/>
          <a:lstStyle/>
          <a:p>
            <a:fld id="{A4042E36-61C3-4218-82C3-1034698612E0}" type="slidenum">
              <a:rPr lang="en-GB" smtClean="0"/>
              <a:t>2</a:t>
            </a:fld>
            <a:endParaRPr lang="en-GB"/>
          </a:p>
        </p:txBody>
      </p:sp>
    </p:spTree>
    <p:extLst>
      <p:ext uri="{BB962C8B-B14F-4D97-AF65-F5344CB8AC3E}">
        <p14:creationId xmlns:p14="http://schemas.microsoft.com/office/powerpoint/2010/main" val="170438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pPr algn="r"/>
            <a:r>
              <a:rPr lang="ar-JO" dirty="0"/>
              <a:t>منتدى الاقتصاد  العالمي </a:t>
            </a:r>
          </a:p>
          <a:p>
            <a:pPr algn="r"/>
            <a:r>
              <a:rPr lang="ar-JO" dirty="0"/>
              <a:t>حل المشكلات بمعنى </a:t>
            </a:r>
          </a:p>
          <a:p>
            <a:pPr algn="r"/>
            <a:r>
              <a:rPr lang="ar-JO" dirty="0"/>
              <a:t>تفكير عقلاني</a:t>
            </a:r>
          </a:p>
          <a:p>
            <a:pPr algn="r"/>
            <a:r>
              <a:rPr lang="ar-JO" dirty="0"/>
              <a:t>تحليل المشكلة</a:t>
            </a:r>
          </a:p>
          <a:p>
            <a:pPr algn="r"/>
            <a:r>
              <a:rPr lang="ar-JO" dirty="0"/>
              <a:t>تقسيم المشكلة </a:t>
            </a:r>
          </a:p>
          <a:p>
            <a:pPr algn="r"/>
            <a:r>
              <a:rPr lang="ar-JO" dirty="0"/>
              <a:t>إيجاد حل إبداعي</a:t>
            </a:r>
          </a:p>
          <a:p>
            <a:pPr algn="r"/>
            <a:r>
              <a:rPr lang="ar-JO" dirty="0"/>
              <a:t>التفكير الناقد  </a:t>
            </a:r>
          </a:p>
          <a:p>
            <a:pPr algn="r"/>
            <a:r>
              <a:rPr lang="ar-JO" dirty="0"/>
              <a:t>هو تحليل المشكلة </a:t>
            </a:r>
          </a:p>
          <a:p>
            <a:pPr algn="r"/>
            <a:r>
              <a:rPr lang="ar-JO" dirty="0"/>
              <a:t>عرض المشكلة </a:t>
            </a:r>
          </a:p>
          <a:p>
            <a:pPr algn="r"/>
            <a:r>
              <a:rPr lang="ar-JO" dirty="0"/>
              <a:t>النقد الهادف</a:t>
            </a:r>
          </a:p>
          <a:p>
            <a:pPr algn="r"/>
            <a:r>
              <a:rPr lang="ar-JO" dirty="0"/>
              <a:t>تقييم الأفكار</a:t>
            </a:r>
          </a:p>
          <a:p>
            <a:pPr algn="r"/>
            <a:endParaRPr lang="ar-JO" dirty="0"/>
          </a:p>
          <a:p>
            <a:pPr algn="r"/>
            <a:r>
              <a:rPr lang="ar-JO" dirty="0"/>
              <a:t>93% من دراسات عملت في الولايات المتحدة على موظفين يعملون في وظائفهم أشاروا الى أنها أهم من شهاداتهم الجامعية</a:t>
            </a:r>
          </a:p>
          <a:p>
            <a:pPr algn="r"/>
            <a:endParaRPr lang="ar-JO" dirty="0"/>
          </a:p>
          <a:p>
            <a:pPr algn="r"/>
            <a:r>
              <a:rPr lang="ar-JO" dirty="0"/>
              <a:t>هارفرد قامت بعمل دراسة مع طلبة </a:t>
            </a:r>
            <a:r>
              <a:rPr lang="ar-JO" dirty="0" err="1"/>
              <a:t>الجامعةعلى</a:t>
            </a:r>
            <a:r>
              <a:rPr lang="ar-JO" dirty="0"/>
              <a:t> 2300 طالب وطالبة  للتفكير الناقد  بتطبيق أسئلة مبنية على التفكير الناقد  وبعد 4 سنوات تم اعطائهم نفس الأسئلة لوحظ ان 36%  لم يكتسبوا المهارة </a:t>
            </a:r>
          </a:p>
          <a:p>
            <a:pPr algn="r"/>
            <a:r>
              <a:rPr lang="ar-JO" dirty="0"/>
              <a:t> </a:t>
            </a:r>
          </a:p>
          <a:p>
            <a:pPr algn="r"/>
            <a:r>
              <a:rPr lang="ar-JO" dirty="0"/>
              <a:t>الاتصال والتشارك </a:t>
            </a:r>
          </a:p>
          <a:p>
            <a:pPr algn="r"/>
            <a:r>
              <a:rPr lang="ar-JO" dirty="0"/>
              <a:t>يسهل عملية إيصال المعلومة </a:t>
            </a:r>
          </a:p>
          <a:p>
            <a:pPr algn="r"/>
            <a:r>
              <a:rPr lang="ar-JO" dirty="0"/>
              <a:t>النقاش </a:t>
            </a:r>
          </a:p>
          <a:p>
            <a:pPr algn="r"/>
            <a:r>
              <a:rPr lang="ar-JO" dirty="0"/>
              <a:t>تبادل الآراء</a:t>
            </a:r>
          </a:p>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12</a:t>
            </a:fld>
            <a:endParaRPr lang="en-GB"/>
          </a:p>
        </p:txBody>
      </p:sp>
    </p:spTree>
    <p:extLst>
      <p:ext uri="{BB962C8B-B14F-4D97-AF65-F5344CB8AC3E}">
        <p14:creationId xmlns:p14="http://schemas.microsoft.com/office/powerpoint/2010/main" val="96360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sz="1200" dirty="0"/>
              <a:t>فهم يعرفون كيف</a:t>
            </a:r>
          </a:p>
          <a:p>
            <a:pPr algn="r" rtl="1">
              <a:buFont typeface="Wingdings" panose="05000000000000000000" pitchFamily="2" charset="2"/>
              <a:buChar char="Ø"/>
            </a:pPr>
            <a:r>
              <a:rPr lang="ar-JO" dirty="0"/>
              <a:t>يضعون أهداف التعلّم( الأهداف الذكية ) </a:t>
            </a:r>
            <a:r>
              <a:rPr lang="en-GB" dirty="0"/>
              <a:t> SMARTGOALS </a:t>
            </a:r>
            <a:endParaRPr lang="ar-JO" dirty="0"/>
          </a:p>
          <a:p>
            <a:pPr marL="0" indent="0" algn="r" rtl="1">
              <a:buNone/>
            </a:pPr>
            <a:endParaRPr lang="ar-JO" dirty="0"/>
          </a:p>
          <a:p>
            <a:pPr algn="r" rtl="1">
              <a:buFont typeface="Wingdings" panose="05000000000000000000" pitchFamily="2" charset="2"/>
              <a:buChar char="Ø"/>
            </a:pPr>
            <a:r>
              <a:rPr lang="ar-JO" dirty="0"/>
              <a:t>يطرحون الأسئلة مفتوحة النهاية</a:t>
            </a:r>
          </a:p>
          <a:p>
            <a:pPr marL="0" indent="0" algn="r" rtl="1">
              <a:buNone/>
            </a:pPr>
            <a:endParaRPr lang="ar-JO" dirty="0"/>
          </a:p>
          <a:p>
            <a:pPr algn="r" rtl="1">
              <a:buFont typeface="Wingdings" panose="05000000000000000000" pitchFamily="2" charset="2"/>
              <a:buChar char="Ø"/>
            </a:pPr>
            <a:r>
              <a:rPr lang="ar-JO" dirty="0"/>
              <a:t>يولِّدون التحفيز والمثابرة</a:t>
            </a:r>
          </a:p>
          <a:p>
            <a:pPr marL="0" indent="0" algn="r" rtl="1">
              <a:buNone/>
            </a:pPr>
            <a:endParaRPr lang="ar-JO" dirty="0"/>
          </a:p>
          <a:p>
            <a:pPr algn="r" rtl="1">
              <a:buFont typeface="Wingdings" panose="05000000000000000000" pitchFamily="2" charset="2"/>
              <a:buChar char="Ø"/>
            </a:pPr>
            <a:r>
              <a:rPr lang="ar-JO" dirty="0"/>
              <a:t>يتأملون في التحصيل والإنجازات</a:t>
            </a:r>
          </a:p>
          <a:p>
            <a:pPr algn="r"/>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13</a:t>
            </a:fld>
            <a:endParaRPr lang="en-GB"/>
          </a:p>
        </p:txBody>
      </p:sp>
    </p:spTree>
    <p:extLst>
      <p:ext uri="{BB962C8B-B14F-4D97-AF65-F5344CB8AC3E}">
        <p14:creationId xmlns:p14="http://schemas.microsoft.com/office/powerpoint/2010/main" val="8557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dirty="0"/>
              <a:t>من خلال التخطيط التعاونيّ، يتم دعم تطوير أساليب التعلّم شموليّاً بحيث يدمجها المُعلِّمون دمجاً سلساً ضمنياً كجزء من ثقافة الصف وعلناً كجزء من البحث والتساؤل</a:t>
            </a:r>
          </a:p>
          <a:p>
            <a:pPr marL="0" indent="0" algn="r" rtl="1">
              <a:buNone/>
            </a:pPr>
            <a:r>
              <a:rPr lang="ar-JO" sz="1200" b="1" dirty="0"/>
              <a:t>دمج أساليب التعلّم ضمنياً </a:t>
            </a:r>
          </a:p>
          <a:p>
            <a:pPr algn="r" rtl="1">
              <a:buFont typeface="Arial" panose="020B0604020202020204" pitchFamily="34" charset="0"/>
              <a:buChar char="•"/>
            </a:pPr>
            <a:r>
              <a:rPr lang="ar-JO" sz="1200" dirty="0"/>
              <a:t>استخدام لغة أساليب التعلّم</a:t>
            </a:r>
          </a:p>
          <a:p>
            <a:pPr algn="r" rtl="1">
              <a:buFont typeface="Arial" panose="020B0604020202020204" pitchFamily="34" charset="0"/>
              <a:buChar char="•"/>
            </a:pPr>
            <a:r>
              <a:rPr lang="ar-JO" sz="1200" dirty="0"/>
              <a:t>إعطاء الأمثلة على أساليب التعلّم</a:t>
            </a:r>
          </a:p>
          <a:p>
            <a:pPr algn="r" rtl="1">
              <a:buFont typeface="Arial" panose="020B0604020202020204" pitchFamily="34" charset="0"/>
              <a:buChar char="•"/>
            </a:pPr>
            <a:r>
              <a:rPr lang="ar-JO" sz="1200" dirty="0"/>
              <a:t>إبراز استخدام أساليب التعلّم في مؤلفات الأطفال وفي أماكن التعلّم</a:t>
            </a:r>
          </a:p>
          <a:p>
            <a:pPr algn="r" rtl="1">
              <a:buFont typeface="Arial" panose="020B0604020202020204" pitchFamily="34" charset="0"/>
              <a:buChar char="•"/>
            </a:pPr>
            <a:r>
              <a:rPr lang="ar-JO" sz="1200" dirty="0"/>
              <a:t>وضع الاتفاقات الأساسيّة حول استخدام أساليب التعلّم داخل الغرف الصفية</a:t>
            </a:r>
          </a:p>
          <a:p>
            <a:pPr algn="r" rtl="1">
              <a:buFont typeface="Arial" panose="020B0604020202020204" pitchFamily="34" charset="0"/>
              <a:buChar char="•"/>
            </a:pPr>
            <a:endParaRPr lang="ar-JO" sz="1200" dirty="0"/>
          </a:p>
          <a:p>
            <a:pPr marL="0" indent="0" algn="r" rtl="1">
              <a:buNone/>
            </a:pPr>
            <a:r>
              <a:rPr lang="ar-JO" sz="1200" b="1" dirty="0"/>
              <a:t>تأسيس أساليب التعلّم صراحةً </a:t>
            </a:r>
          </a:p>
          <a:p>
            <a:pPr algn="r" rtl="1">
              <a:buFont typeface="Arial" panose="020B0604020202020204" pitchFamily="34" charset="0"/>
              <a:buChar char="•"/>
            </a:pPr>
            <a:r>
              <a:rPr lang="ar-JO" sz="1200" dirty="0"/>
              <a:t>التعاون في وضع أهداف أساليب التعلّم </a:t>
            </a:r>
          </a:p>
          <a:p>
            <a:pPr algn="r" rtl="1">
              <a:buFont typeface="Arial" panose="020B0604020202020204" pitchFamily="34" charset="0"/>
              <a:buChar char="•"/>
            </a:pPr>
            <a:r>
              <a:rPr lang="ar-JO" sz="1200" dirty="0"/>
              <a:t>تحديد أساليب التعلّم التي يرغبون بالعمل عليها </a:t>
            </a:r>
          </a:p>
          <a:p>
            <a:pPr algn="r" rtl="1">
              <a:buFont typeface="Arial" panose="020B0604020202020204" pitchFamily="34" charset="0"/>
              <a:buChar char="•"/>
            </a:pPr>
            <a:r>
              <a:rPr lang="ar-JO" sz="1200" dirty="0"/>
              <a:t>تصميم نشاطات تعلّم لدعم تطوير هذه الأساليب</a:t>
            </a:r>
          </a:p>
          <a:p>
            <a:pPr algn="r" rtl="1">
              <a:buFont typeface="Arial" panose="020B0604020202020204" pitchFamily="34" charset="0"/>
              <a:buChar char="•"/>
            </a:pPr>
            <a:r>
              <a:rPr lang="ar-JO" sz="1200" dirty="0"/>
              <a:t>مراقبة تطوير أساليب التعلّم</a:t>
            </a:r>
          </a:p>
          <a:p>
            <a:pPr algn="r" rtl="1">
              <a:buFont typeface="Arial" panose="020B0604020202020204" pitchFamily="34" charset="0"/>
              <a:buChar char="•"/>
            </a:pPr>
            <a:endParaRPr lang="ar-JO" sz="1200" dirty="0"/>
          </a:p>
          <a:p>
            <a:pPr algn="r" rtl="1"/>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14</a:t>
            </a:fld>
            <a:endParaRPr lang="en-GB"/>
          </a:p>
        </p:txBody>
      </p:sp>
    </p:spTree>
    <p:extLst>
      <p:ext uri="{BB962C8B-B14F-4D97-AF65-F5344CB8AC3E}">
        <p14:creationId xmlns:p14="http://schemas.microsoft.com/office/powerpoint/2010/main" val="62546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it for all 1 minute </a:t>
            </a:r>
          </a:p>
        </p:txBody>
      </p:sp>
      <p:sp>
        <p:nvSpPr>
          <p:cNvPr id="4" name="Slide Number Placeholder 3"/>
          <p:cNvSpPr>
            <a:spLocks noGrp="1"/>
          </p:cNvSpPr>
          <p:nvPr>
            <p:ph type="sldNum" sz="quarter" idx="5"/>
          </p:nvPr>
        </p:nvSpPr>
        <p:spPr/>
        <p:txBody>
          <a:bodyPr/>
          <a:lstStyle/>
          <a:p>
            <a:fld id="{A4042E36-61C3-4218-82C3-1034698612E0}" type="slidenum">
              <a:rPr lang="en-GB" smtClean="0"/>
              <a:t>16</a:t>
            </a:fld>
            <a:endParaRPr lang="en-GB"/>
          </a:p>
        </p:txBody>
      </p:sp>
    </p:spTree>
    <p:extLst>
      <p:ext uri="{BB962C8B-B14F-4D97-AF65-F5344CB8AC3E}">
        <p14:creationId xmlns:p14="http://schemas.microsoft.com/office/powerpoint/2010/main" val="310097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الاستماع  النشط لوجهات النظر والأفكار الأخرى.</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ar-JO" dirty="0"/>
          </a:p>
          <a:p>
            <a:pPr marL="342900" lvl="0" indent="-342900" algn="r" rtl="1">
              <a:lnSpc>
                <a:spcPct val="115000"/>
              </a:lnSpc>
              <a:spcAft>
                <a:spcPts val="1000"/>
              </a:spcAft>
              <a:buFont typeface="Arial" panose="020B0604020202020204" pitchFamily="34" charset="0"/>
              <a:buChar char="•"/>
            </a:pPr>
            <a:r>
              <a:rPr lang="ar-JO" dirty="0"/>
              <a:t>التحدث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التحدث والتعبير عن الأفكار بوضوح ومنطقياَ في المجموعات الصغيرة والكبيرة.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تقديم وتلقي الآراء والمقترحات والمعلومات المفيدة التي تعزز التعلم.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17</a:t>
            </a:fld>
            <a:endParaRPr lang="en-GB"/>
          </a:p>
        </p:txBody>
      </p:sp>
    </p:spTree>
    <p:extLst>
      <p:ext uri="{BB962C8B-B14F-4D97-AF65-F5344CB8AC3E}">
        <p14:creationId xmlns:p14="http://schemas.microsoft.com/office/powerpoint/2010/main" val="32508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did you choose this corner </a:t>
            </a:r>
          </a:p>
          <a:p>
            <a:r>
              <a:rPr lang="en-GB" dirty="0"/>
              <a:t>Choose a representative </a:t>
            </a:r>
          </a:p>
          <a:p>
            <a:r>
              <a:rPr lang="en-GB" dirty="0"/>
              <a:t>Speak up </a:t>
            </a:r>
          </a:p>
          <a:p>
            <a:r>
              <a:rPr lang="en-GB" dirty="0"/>
              <a:t>Persuade others to come and why </a:t>
            </a:r>
          </a:p>
          <a:p>
            <a:endParaRPr lang="en-GB" dirty="0"/>
          </a:p>
          <a:p>
            <a:r>
              <a:rPr lang="en-GB" dirty="0"/>
              <a:t>15 minutes </a:t>
            </a:r>
          </a:p>
        </p:txBody>
      </p:sp>
      <p:sp>
        <p:nvSpPr>
          <p:cNvPr id="4" name="Slide Number Placeholder 3"/>
          <p:cNvSpPr>
            <a:spLocks noGrp="1"/>
          </p:cNvSpPr>
          <p:nvPr>
            <p:ph type="sldNum" sz="quarter" idx="5"/>
          </p:nvPr>
        </p:nvSpPr>
        <p:spPr/>
        <p:txBody>
          <a:bodyPr/>
          <a:lstStyle/>
          <a:p>
            <a:fld id="{A4042E36-61C3-4218-82C3-1034698612E0}" type="slidenum">
              <a:rPr lang="en-GB" smtClean="0"/>
              <a:t>18</a:t>
            </a:fld>
            <a:endParaRPr lang="en-GB"/>
          </a:p>
        </p:txBody>
      </p:sp>
    </p:spTree>
    <p:extLst>
      <p:ext uri="{BB962C8B-B14F-4D97-AF65-F5344CB8AC3E}">
        <p14:creationId xmlns:p14="http://schemas.microsoft.com/office/powerpoint/2010/main" val="237110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a:t>التفكير الناقد </a:t>
            </a:r>
          </a:p>
          <a:p>
            <a:pPr algn="r"/>
            <a:r>
              <a:rPr lang="ar-SA" sz="1800" dirty="0">
                <a:effectLst/>
                <a:ea typeface="Calibri" panose="020F0502020204030204" pitchFamily="34" charset="0"/>
                <a:cs typeface="Simplified Arabic" panose="02020603050405020304" pitchFamily="18" charset="-78"/>
              </a:rPr>
              <a:t>تحليل وتقييم القضايا والأفكار، وتشكيل القرارات</a:t>
            </a:r>
            <a:endParaRPr lang="ar-JO" sz="1800" dirty="0">
              <a:effectLst/>
              <a:ea typeface="Calibri" panose="020F0502020204030204" pitchFamily="34" charset="0"/>
              <a:cs typeface="Simplified Arabic" panose="02020603050405020304" pitchFamily="18" charset="-78"/>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الملاحظة بعناية للتعرف على المشكلات..</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النظر والتفكير في معنى المواد.</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فصل المعرفة وتفكيكها إلى أجزاء مركبة.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ar-JO" sz="1800" dirty="0">
                <a:effectLst/>
                <a:cs typeface="Simplified Arabic" panose="02020603050405020304" pitchFamily="18" charset="-78"/>
              </a:rPr>
              <a:t>التقويم </a:t>
            </a: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تنظيم المعلومات ذات الص</a:t>
            </a:r>
            <a:r>
              <a:rPr lang="ar-JO" sz="1800" dirty="0" err="1">
                <a:effectLst/>
                <a:latin typeface="Calibri" panose="020F0502020204030204" pitchFamily="34" charset="0"/>
                <a:ea typeface="Calibri" panose="020F0502020204030204" pitchFamily="34" charset="0"/>
                <a:cs typeface="Simplified Arabic" panose="02020603050405020304" pitchFamily="18" charset="-78"/>
              </a:rPr>
              <a:t>لة</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لصياغة الحجة.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تقييم الشواهد والحجج والقرارات المصاحبة.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التعرف على الافتراضات والتحيزات غير المذكورة صراحة.</a:t>
            </a:r>
            <a:endParaRPr lang="ar-JO" sz="1800" dirty="0">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r" rtl="1">
              <a:lnSpc>
                <a:spcPct val="115000"/>
              </a:lnSpc>
              <a:spcAft>
                <a:spcPts val="10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19</a:t>
            </a:fld>
            <a:endParaRPr lang="en-GB"/>
          </a:p>
        </p:txBody>
      </p:sp>
    </p:spTree>
    <p:extLst>
      <p:ext uri="{BB962C8B-B14F-4D97-AF65-F5344CB8AC3E}">
        <p14:creationId xmlns:p14="http://schemas.microsoft.com/office/powerpoint/2010/main" val="178843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042E36-61C3-4218-82C3-1034698612E0}" type="slidenum">
              <a:rPr lang="en-GB" smtClean="0"/>
              <a:t>20</a:t>
            </a:fld>
            <a:endParaRPr lang="en-GB"/>
          </a:p>
        </p:txBody>
      </p:sp>
    </p:spTree>
    <p:extLst>
      <p:ext uri="{BB962C8B-B14F-4D97-AF65-F5344CB8AC3E}">
        <p14:creationId xmlns:p14="http://schemas.microsoft.com/office/powerpoint/2010/main" val="121191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21</a:t>
            </a:fld>
            <a:endParaRPr lang="en-GB"/>
          </a:p>
        </p:txBody>
      </p:sp>
    </p:spTree>
    <p:extLst>
      <p:ext uri="{BB962C8B-B14F-4D97-AF65-F5344CB8AC3E}">
        <p14:creationId xmlns:p14="http://schemas.microsoft.com/office/powerpoint/2010/main" val="3987758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042E36-61C3-4218-82C3-1034698612E0}" type="slidenum">
              <a:rPr lang="en-GB" smtClean="0"/>
              <a:t>22</a:t>
            </a:fld>
            <a:endParaRPr lang="en-GB"/>
          </a:p>
        </p:txBody>
      </p:sp>
    </p:spTree>
    <p:extLst>
      <p:ext uri="{BB962C8B-B14F-4D97-AF65-F5344CB8AC3E}">
        <p14:creationId xmlns:p14="http://schemas.microsoft.com/office/powerpoint/2010/main" val="149291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3</a:t>
            </a:fld>
            <a:endParaRPr lang="en-GB"/>
          </a:p>
        </p:txBody>
      </p:sp>
    </p:spTree>
    <p:extLst>
      <p:ext uri="{BB962C8B-B14F-4D97-AF65-F5344CB8AC3E}">
        <p14:creationId xmlns:p14="http://schemas.microsoft.com/office/powerpoint/2010/main" val="499938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r" rtl="1">
              <a:lnSpc>
                <a:spcPct val="115000"/>
              </a:lnSpc>
              <a:spcAft>
                <a:spcPts val="1000"/>
              </a:spcAft>
              <a:buFont typeface="Arial" panose="020B0604020202020204" pitchFamily="34" charset="0"/>
              <a:buChar char="•"/>
            </a:pPr>
            <a:r>
              <a:rPr lang="ar-JO" sz="1800" dirty="0">
                <a:effectLst/>
                <a:latin typeface="Calibri" panose="020F0502020204030204" pitchFamily="34" charset="0"/>
                <a:ea typeface="Calibri" panose="020F0502020204030204" pitchFamily="34" charset="0"/>
                <a:cs typeface="Simplified Arabic" panose="02020603050405020304" pitchFamily="18" charset="-78"/>
              </a:rPr>
              <a:t>المعرفة الإعلامية </a:t>
            </a: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مقارنة ومقاربة المصادر الإعلامية</a:t>
            </a:r>
            <a:r>
              <a:rPr lang="en-US" sz="1800" dirty="0">
                <a:effectLst/>
                <a:latin typeface="Simplified Arabic" panose="02020603050405020304" pitchFamily="18" charset="-78"/>
                <a:ea typeface="Calibri" panose="020F0502020204030204" pitchFamily="34" charset="0"/>
                <a:cs typeface="Times New Roman" panose="02020603050405020304" pitchFamily="18" charset="0"/>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مصادر الوسائط المتعددة والربط بينها.</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السعي للحصول على مجموعة من وجهات النظر من مصادر إعلامية متعددة ومتنوعة.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إظهار الوعي بالتفسيرات الإعلامية للأحداث والأفكار.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ar-JO" dirty="0"/>
          </a:p>
          <a:p>
            <a:pPr marL="0" marR="0" lvl="0" indent="0" algn="r" defTabSz="914400" rtl="0"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التمييز بين المصادر الموثوقة وغير الموثوقة.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23</a:t>
            </a:fld>
            <a:endParaRPr lang="en-GB"/>
          </a:p>
        </p:txBody>
      </p:sp>
    </p:spTree>
    <p:extLst>
      <p:ext uri="{BB962C8B-B14F-4D97-AF65-F5344CB8AC3E}">
        <p14:creationId xmlns:p14="http://schemas.microsoft.com/office/powerpoint/2010/main" val="221823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mj-lt"/>
              <a:buAutoNum type="arabicPeriod"/>
            </a:pPr>
            <a:r>
              <a:rPr lang="en-GB" sz="1000" b="1" u="sng"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annexation of Palestinian land is illegal under international law</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r>
              <a:rPr lang="en-GB" sz="1000"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r>
              <a:rPr lang="en-GB"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IT is: COMMITTEE FOR ACCURACY IN MIDDLE EAST REPORTING AND ANALYSIS (CAMERA) (PRO </a:t>
            </a:r>
            <a:r>
              <a:rPr lang="en-GB" b="1" kern="1800" cap="all"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ISrael</a:t>
            </a:r>
            <a:r>
              <a:rPr lang="en-GB"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GB"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 JERUSALEM: SETTING THE RECORD STRAIGHT</a:t>
            </a:r>
            <a:endParaRPr lang="ar-JO"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ar-JO" b="1" kern="1800" cap="all"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ar-JO" b="1" kern="1800" cap="all"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ar-JO" b="1" kern="1800" cap="all"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ar-JO" b="1" kern="1800" cap="all"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ar-JO" b="1" kern="1800" cap="all"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dirty="0">
              <a:effectLst/>
              <a:latin typeface="Calibri" panose="020F0502020204030204" pitchFamily="34" charset="0"/>
              <a:ea typeface="Calibri" panose="020F0502020204030204" pitchFamily="34" charset="0"/>
              <a:cs typeface="Arial" panose="020B0604020202020204" pitchFamily="34" charset="0"/>
            </a:endParaRPr>
          </a:p>
          <a:p>
            <a:r>
              <a:rPr lang="en-GB"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it is not: The Palestine Chronicle (pro </a:t>
            </a:r>
            <a:r>
              <a:rPr lang="en-GB" b="1" kern="1800" cap="all"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palestine</a:t>
            </a:r>
            <a:r>
              <a:rPr lang="en-GB"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Calibri" panose="020F0502020204030204" pitchFamily="34" charset="0"/>
              <a:ea typeface="Calibri" panose="020F0502020204030204" pitchFamily="34" charset="0"/>
              <a:cs typeface="Arial" panose="020B0604020202020204" pitchFamily="34" charset="0"/>
            </a:endParaRPr>
          </a:p>
          <a:p>
            <a:r>
              <a:rPr lang="en-GB"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Trump’s ‘Deal of the Century’: Another Round of Apartheid Crumbs</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24</a:t>
            </a:fld>
            <a:endParaRPr lang="en-GB"/>
          </a:p>
        </p:txBody>
      </p:sp>
    </p:spTree>
    <p:extLst>
      <p:ext uri="{BB962C8B-B14F-4D97-AF65-F5344CB8AC3E}">
        <p14:creationId xmlns:p14="http://schemas.microsoft.com/office/powerpoint/2010/main" val="29569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15000"/>
              </a:lnSpc>
              <a:spcAft>
                <a:spcPts val="1000"/>
              </a:spcAft>
            </a:pPr>
            <a:r>
              <a:rPr lang="ar-JO" sz="1800" b="1" dirty="0">
                <a:effectLst/>
                <a:latin typeface="Calibri" panose="020F0502020204030204" pitchFamily="34" charset="0"/>
                <a:ea typeface="Calibri" panose="020F0502020204030204" pitchFamily="34" charset="0"/>
                <a:cs typeface="Simplified Arabic" panose="02020603050405020304" pitchFamily="18" charset="-78"/>
              </a:rPr>
              <a:t>المعرفة المعلوماتية </a:t>
            </a:r>
            <a:r>
              <a:rPr lang="ar-SA" sz="1800" b="1" dirty="0">
                <a:effectLst/>
                <a:latin typeface="Calibri" panose="020F0502020204030204" pitchFamily="34" charset="0"/>
                <a:ea typeface="Calibri" panose="020F0502020204030204" pitchFamily="34" charset="0"/>
                <a:cs typeface="Simplified Arabic" panose="02020603050405020304" pitchFamily="18" charset="-78"/>
              </a:rPr>
              <a:t>جمع البيانات وتسجيلها</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استخدام جميع الحواس لرصد التفاصيل ذات الصلة وملاحظتها.</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تسجيل المشاهدات بواسطة  الرسم، وتدوين الملاحظات، وإعداد المخططات البيانية، والتدوين في </a:t>
            </a:r>
            <a:r>
              <a:rPr lang="ar-SA" sz="1800" dirty="0" err="1">
                <a:effectLst/>
                <a:latin typeface="Calibri" panose="020F0502020204030204" pitchFamily="34" charset="0"/>
                <a:ea typeface="Calibri" panose="020F0502020204030204" pitchFamily="34" charset="0"/>
                <a:cs typeface="Simplified Arabic" panose="02020603050405020304" pitchFamily="18" charset="-78"/>
              </a:rPr>
              <a:t>جداول،وكتابة</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الجمل</a:t>
            </a:r>
            <a:r>
              <a:rPr lang="en-US" sz="1800" dirty="0">
                <a:effectLst/>
                <a:latin typeface="Simplified Arabic" panose="02020603050405020304" pitchFamily="18" charset="-78"/>
                <a:ea typeface="Calibri" panose="020F0502020204030204" pitchFamily="34" charset="0"/>
                <a:cs typeface="Times New Roman" panose="02020603050405020304" pitchFamily="18" charset="0"/>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الإفادات، وتذييل الصور</a:t>
            </a:r>
            <a:r>
              <a:rPr lang="ar-SA" sz="1800" dirty="0">
                <a:effectLst/>
                <a:latin typeface="Calibri" panose="020F0502020204030204" pitchFamily="34" charset="0"/>
                <a:ea typeface="Calibri" panose="020F0502020204030204" pitchFamily="34" charset="0"/>
                <a:cs typeface="Simplified Arabic" panose="02020603050405020304" pitchFamily="18" charset="-78"/>
              </a:rPr>
              <a:t>.</a:t>
            </a:r>
            <a:endParaRPr lang="ar-JO" sz="1800" dirty="0">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r" rtl="1">
              <a:lnSpc>
                <a:spcPct val="115000"/>
              </a:lnSpc>
              <a:spcAft>
                <a:spcPts val="1000"/>
              </a:spcAft>
              <a:buFont typeface="Arial" panose="020B0604020202020204" pitchFamily="34" charset="0"/>
              <a:buChar char="•"/>
            </a:pPr>
            <a:r>
              <a:rPr lang="ar-JO" sz="1800" dirty="0">
                <a:effectLst/>
                <a:latin typeface="Calibri" panose="020F0502020204030204" pitchFamily="34" charset="0"/>
                <a:ea typeface="Calibri" panose="020F0502020204030204" pitchFamily="34" charset="0"/>
                <a:cs typeface="Simplified Arabic" panose="02020603050405020304" pitchFamily="18" charset="-78"/>
              </a:rPr>
              <a:t>مهارة التواصل</a:t>
            </a:r>
          </a:p>
          <a:p>
            <a:pPr marL="342900" lvl="0" indent="-342900" algn="r" rtl="1">
              <a:lnSpc>
                <a:spcPct val="115000"/>
              </a:lnSpc>
              <a:spcAft>
                <a:spcPts val="10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نقل المعلومات والأفكار بفعالية إلى عدة جماهير باستخدام مجموعة من الوسائط والأشكال.</a:t>
            </a:r>
            <a:endParaRPr lang="ar-JO" sz="1800" dirty="0">
              <a:effectLst/>
              <a:latin typeface="Calibri" panose="020F0502020204030204" pitchFamily="34" charset="0"/>
              <a:ea typeface="Calibri" panose="020F0502020204030204" pitchFamily="34" charset="0"/>
              <a:cs typeface="Simplified Arabic" panose="02020603050405020304" pitchFamily="18" charset="-78"/>
            </a:endParaRPr>
          </a:p>
          <a:p>
            <a:pPr marL="342900" marR="0" lvl="0" indent="-34290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فهم  واستخدام التدوين الرياضي والرموز الأخرى.</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15000"/>
              </a:lnSpc>
              <a:spcAft>
                <a:spcPts val="10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544273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b="1" dirty="0"/>
              <a:t>التفكير الناقد </a:t>
            </a:r>
            <a:r>
              <a:rPr lang="ar-JO" dirty="0"/>
              <a:t>تشكيل القرارات </a:t>
            </a: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تنقيح الأفهام بناء على المعلومات والشواهد الجديدة.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ar-SA" sz="1800" dirty="0">
                <a:effectLst/>
                <a:ea typeface="Calibri" panose="020F0502020204030204" pitchFamily="34" charset="0"/>
                <a:cs typeface="Simplified Arabic" panose="02020603050405020304" pitchFamily="18" charset="-78"/>
              </a:rPr>
              <a:t>استخلاص الاستنتاجات والتعميمات.</a:t>
            </a:r>
            <a:endParaRPr lang="ar-JO" sz="1800" dirty="0">
              <a:effectLst/>
              <a:ea typeface="Calibri" panose="020F0502020204030204" pitchFamily="34" charset="0"/>
              <a:cs typeface="Simplified Arabic" panose="02020603050405020304" pitchFamily="18" charset="-78"/>
            </a:endParaRPr>
          </a:p>
          <a:p>
            <a:pPr algn="r"/>
            <a:r>
              <a:rPr lang="ar-JO" sz="1800" dirty="0">
                <a:effectLst/>
                <a:cs typeface="Simplified Arabic" panose="02020603050405020304" pitchFamily="18" charset="-78"/>
              </a:rPr>
              <a:t>التفكير الإبداعي</a:t>
            </a:r>
          </a:p>
          <a:p>
            <a:pPr algn="r" rtl="1">
              <a:lnSpc>
                <a:spcPct val="115000"/>
              </a:lnSpc>
              <a:spcAft>
                <a:spcPts val="1000"/>
              </a:spcAft>
            </a:pPr>
            <a:r>
              <a:rPr lang="ar-SA" sz="1800" b="1" dirty="0">
                <a:effectLst/>
                <a:latin typeface="Calibri" panose="020F0502020204030204" pitchFamily="34" charset="0"/>
                <a:ea typeface="Calibri" panose="020F0502020204030204" pitchFamily="34" charset="0"/>
                <a:cs typeface="Simplified Arabic" panose="02020603050405020304" pitchFamily="18" charset="-78"/>
              </a:rPr>
              <a:t>توليد الأفكار الجديدة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إنشاء الروابط غير المتوقعة أو غير المعتادة بين الأغراض و</a:t>
            </a:r>
            <a:r>
              <a:rPr lang="en-US" sz="1800" dirty="0">
                <a:effectLst/>
                <a:latin typeface="Simplified Arabic" panose="02020603050405020304" pitchFamily="18" charset="-78"/>
                <a:ea typeface="Calibri" panose="020F0502020204030204" pitchFamily="34" charset="0"/>
                <a:cs typeface="Times New Roman" panose="02020603050405020304" pitchFamily="18" charset="0"/>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أو الأفكار.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lnSpc>
                <a:spcPct val="115000"/>
              </a:lnSpc>
              <a:spcAft>
                <a:spcPts val="1000"/>
              </a:spcAft>
            </a:pPr>
            <a:r>
              <a:rPr lang="ar-SA" sz="1800" b="1" dirty="0">
                <a:effectLst/>
                <a:latin typeface="Calibri" panose="020F0502020204030204" pitchFamily="34" charset="0"/>
                <a:ea typeface="Calibri" panose="020F0502020204030204" pitchFamily="34" charset="0"/>
                <a:cs typeface="Simplified Arabic" panose="02020603050405020304" pitchFamily="18" charset="-78"/>
              </a:rPr>
              <a:t>النظر في وجهات النظر الجديدة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طرح أسئلة " ماذا لو؟" ووضع الفرضيات القابلة للاختبار.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26</a:t>
            </a:fld>
            <a:endParaRPr lang="en-GB"/>
          </a:p>
        </p:txBody>
      </p:sp>
    </p:spTree>
    <p:extLst>
      <p:ext uri="{BB962C8B-B14F-4D97-AF65-F5344CB8AC3E}">
        <p14:creationId xmlns:p14="http://schemas.microsoft.com/office/powerpoint/2010/main" val="56836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t>27</a:t>
            </a:fld>
            <a:endParaRPr lang="en-GB"/>
          </a:p>
        </p:txBody>
      </p:sp>
    </p:spTree>
    <p:extLst>
      <p:ext uri="{BB962C8B-B14F-4D97-AF65-F5344CB8AC3E}">
        <p14:creationId xmlns:p14="http://schemas.microsoft.com/office/powerpoint/2010/main" val="19116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FD711-11DD-4683-A13D-AB2A2E8B582A}"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56159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5 min</a:t>
            </a:r>
          </a:p>
        </p:txBody>
      </p:sp>
      <p:sp>
        <p:nvSpPr>
          <p:cNvPr id="4" name="Slide Number Placeholder 3"/>
          <p:cNvSpPr>
            <a:spLocks noGrp="1"/>
          </p:cNvSpPr>
          <p:nvPr>
            <p:ph type="sldNum" sz="quarter" idx="5"/>
          </p:nvPr>
        </p:nvSpPr>
        <p:spPr/>
        <p:txBody>
          <a:bodyPr/>
          <a:lstStyle/>
          <a:p>
            <a:fld id="{A4042E36-61C3-4218-82C3-1034698612E0}" type="slidenum">
              <a:rPr lang="en-GB" smtClean="0"/>
              <a:t>29</a:t>
            </a:fld>
            <a:endParaRPr lang="en-GB"/>
          </a:p>
        </p:txBody>
      </p:sp>
    </p:spTree>
    <p:extLst>
      <p:ext uri="{BB962C8B-B14F-4D97-AF65-F5344CB8AC3E}">
        <p14:creationId xmlns:p14="http://schemas.microsoft.com/office/powerpoint/2010/main" val="297849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042E36-61C3-4218-82C3-1034698612E0}" type="slidenum">
              <a:rPr lang="en-GB" smtClean="0"/>
              <a:t>30</a:t>
            </a:fld>
            <a:endParaRPr lang="en-GB"/>
          </a:p>
        </p:txBody>
      </p:sp>
    </p:spTree>
    <p:extLst>
      <p:ext uri="{BB962C8B-B14F-4D97-AF65-F5344CB8AC3E}">
        <p14:creationId xmlns:p14="http://schemas.microsoft.com/office/powerpoint/2010/main" val="113238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dirty="0" err="1">
                <a:effectLst/>
              </a:rPr>
              <a:t>متد</a:t>
            </a:r>
            <a:r>
              <a:rPr lang="ar-JO" dirty="0">
                <a:effectLst/>
              </a:rPr>
              <a:t> المهارة لتشمل مختلف المجالات الحياتية، سواءً في المسارات الأكاديمية والمهنية، والحياتية، حيث نجد مهارات الكتابة، الاستماع والاستيعاب، مهارات التواصل، مهارات العمل مع الفريق ومهارات القيادة وغيرها. باختصار، القدرة على القيام بأي شيء على أكمل وجه في أسرع وقت وأقل جهد هو مهارة مكتسبة. ونظرًا لسعة مجالاتها، وعدم وجود أيّ معايير أو شروط لامتلاكها فهي قابلة للاكتساب من قبل الجميع دون استثناء، لكنها مع ذلك تتطّلب الكثير من العمل الشاق والوقت لتطويرها. </a:t>
            </a:r>
            <a:r>
              <a:rPr lang="en-GB" dirty="0">
                <a:effectLst/>
              </a:rPr>
              <a:t>%D9%85%D9%86%D9%87%D9%85%D8%A7</a:t>
            </a:r>
          </a:p>
          <a:p>
            <a:pPr algn="r"/>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4</a:t>
            </a:fld>
            <a:endParaRPr lang="en-GB"/>
          </a:p>
        </p:txBody>
      </p:sp>
    </p:spTree>
    <p:extLst>
      <p:ext uri="{BB962C8B-B14F-4D97-AF65-F5344CB8AC3E}">
        <p14:creationId xmlns:p14="http://schemas.microsoft.com/office/powerpoint/2010/main" val="229757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sz="1200" dirty="0">
                <a:effectLst/>
              </a:rPr>
              <a:t>. إنها شيء تبرع في القيام به دون جهد أو عناء يذكر. تولد الموهبة مع الشخص، وتكون في الغالب مخفية حيث يجب اكتشافها والاعتراف بها في الوقت المناسب، لأنها أشبه بالمادة الخام التي تحتاج للمعالجة والعناية حتى تنمو وتتطوّر. من الجدير بالذكر أنّ كلّ واحد منا يولد بموهبة خاصّة، ولا تقتصر الموهبة على الحقول الدراسية،</a:t>
            </a:r>
          </a:p>
          <a:p>
            <a:pPr algn="r"/>
            <a:endParaRPr lang="ar-JO" sz="1200" dirty="0">
              <a:effectLs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JO" dirty="0">
                <a:effectLst/>
              </a:rPr>
              <a:t>ما هو الفرق بين المهارة والموهبة؟ هناك عدد من الفروقات المهمّة التي تميّز المهارة عن الموهبة والتي نذكر منها ما يلي: الموهبة صفة فطرية يولد بها الفرد وملكة خاصة على القيام بأمر معيّن. في حين أنّ المهارة هي خبرة مكتسبة يحصل عليها الفرد بالتعلّم والتدريب. الموهبة هي هبة إلهية لا يد للإنسان في اكتسابها، في حين أنّ المهارة هي مقدرة تحتاج إلى الوقت والجهد لتطويرها. يقتصر الموهبة الظاهرة على عدد محدود من الناس نظرًا لأن نسبة كبيرة منهم يفشلون في اكتشاف مواهبهم الدفينة. في حين أنّ المهارة قد تُكتسب من قبل أيّ شخص إن هو امتلك القدرة والإرادة ومصادر التعلّم المناسبة. تكون الموهبة مختفية دائمًا، لذا لابدّ من اكتشافها والاعتراف بها ورعايتها لتنمو وتتطوّر. بعكس المهارة التي تكون ظاهرة ولا تحتاج إلاّ إلى التطوير والتمرين المستمر لتتطوّر. التمرين والتدريب يسهم بشكل ضئيل في تطوير الموهبة إلاّ أنه مع ذلك </a:t>
            </a:r>
          </a:p>
          <a:p>
            <a:pPr marL="0" marR="0" lvl="0" indent="0" algn="r" defTabSz="914400" rtl="0" eaLnBrk="1" fontAlgn="auto" latinLnBrk="0" hangingPunct="1">
              <a:lnSpc>
                <a:spcPct val="100000"/>
              </a:lnSpc>
              <a:spcBef>
                <a:spcPts val="0"/>
              </a:spcBef>
              <a:spcAft>
                <a:spcPts val="0"/>
              </a:spcAft>
              <a:buClrTx/>
              <a:buSzTx/>
              <a:buFontTx/>
              <a:buNone/>
              <a:tabLst/>
              <a:defRPr/>
            </a:pPr>
            <a:endParaRPr lang="ar-JO" dirty="0">
              <a:effectLs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JO" dirty="0">
                <a:effectLst/>
              </a:rPr>
              <a:t>عنصر أساسي لاكتساب المهارة وتنميتها. </a:t>
            </a:r>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5</a:t>
            </a:fld>
            <a:endParaRPr lang="en-GB"/>
          </a:p>
        </p:txBody>
      </p:sp>
    </p:spTree>
    <p:extLst>
      <p:ext uri="{BB962C8B-B14F-4D97-AF65-F5344CB8AC3E}">
        <p14:creationId xmlns:p14="http://schemas.microsoft.com/office/powerpoint/2010/main" val="250384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dirty="0"/>
              <a:t>تهدف أساليب التعلّم إلى دعم القوة المُحرِّكة للطلاب وتنمية المهارات المعرفيّة والمهارات فوق المعرفيّة بحيث يرى الطلاب التعلّم كشيء "يفعلونه لأنفسهم بطريقة مبادرة وسبَّاقة، بدلاً من رؤيته كحدث خفيّ يحدث لهم كردة فعل للتعليم والتدريس" (</a:t>
            </a:r>
            <a:r>
              <a:rPr lang="ar-JO" sz="1200" dirty="0" err="1"/>
              <a:t>زيميرمان</a:t>
            </a:r>
            <a:r>
              <a:rPr lang="ar-JO" sz="1200" dirty="0"/>
              <a:t> 2000: 65). وتُساعد أساليب التعلّم هذه الطلابَ في التفكير والبحث والتواصل والتفاعل اجتماعياً وإدارة أنفسهم بفعالية.</a:t>
            </a:r>
          </a:p>
          <a:p>
            <a:pPr algn="r" rtl="1"/>
            <a:r>
              <a:rPr lang="ar-JO" sz="1200" dirty="0"/>
              <a:t>داخل أساليب التعلّم تقبع مهارات المعرفة الرقميّة التي يُمكن أن تكون مصدراً ثميناً لجمع المعلومات أو معالجتها، بالإضافة إلى التفكير الناقد والإبداعيّ، والتواصل، والتعاون.</a:t>
            </a:r>
          </a:p>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7</a:t>
            </a:fld>
            <a:endParaRPr lang="en-GB"/>
          </a:p>
        </p:txBody>
      </p:sp>
    </p:spTree>
    <p:extLst>
      <p:ext uri="{BB962C8B-B14F-4D97-AF65-F5344CB8AC3E}">
        <p14:creationId xmlns:p14="http://schemas.microsoft.com/office/powerpoint/2010/main" val="376360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200" dirty="0"/>
              <a:t>العالم يتغير بسرعة كبيرة والتوجه نحو عصر  التكنولوجيا والتطور</a:t>
            </a:r>
            <a:r>
              <a:rPr lang="ar-JO" sz="1200" b="0" i="0" dirty="0">
                <a:effectLst/>
              </a:rPr>
              <a:t> مكننا من صنع الات قادرة على التفكير بفضل الذكاء الصناعي.</a:t>
            </a:r>
            <a:br>
              <a:rPr lang="ar-JO" sz="1200" dirty="0"/>
            </a:br>
            <a:r>
              <a:rPr lang="ar-JO" sz="1200" dirty="0"/>
              <a:t>هل سيكون أولادنا جاهزون؟ وماذا هو دورنا لكي نجهز هذا الجيل لهذه  السوق المتغير </a:t>
            </a:r>
            <a:endParaRPr lang="en-GB" sz="1200" dirty="0"/>
          </a:p>
          <a:p>
            <a:pPr algn="r"/>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8</a:t>
            </a:fld>
            <a:endParaRPr lang="en-GB"/>
          </a:p>
        </p:txBody>
      </p:sp>
    </p:spTree>
    <p:extLst>
      <p:ext uri="{BB962C8B-B14F-4D97-AF65-F5344CB8AC3E}">
        <p14:creationId xmlns:p14="http://schemas.microsoft.com/office/powerpoint/2010/main" val="176081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https://www.youtube.com/watch?v=moH_EzbsW5Q</a:t>
            </a:r>
            <a:endParaRPr lang="ar-JO" dirty="0"/>
          </a:p>
          <a:p>
            <a:endParaRPr lang="ar-JO" dirty="0"/>
          </a:p>
          <a:p>
            <a:pPr algn="r"/>
            <a:r>
              <a:rPr lang="ar-JO" sz="1200" b="1" dirty="0">
                <a:solidFill>
                  <a:srgbClr val="00B050"/>
                </a:solidFill>
                <a:effectLst/>
              </a:rPr>
              <a:t>التفكير الناقد وحل المشكلات</a:t>
            </a:r>
            <a:endParaRPr lang="ar-JO" sz="1200" b="1" dirty="0">
              <a:solidFill>
                <a:srgbClr val="00B050"/>
              </a:solidFill>
            </a:endParaRPr>
          </a:p>
          <a:p>
            <a:pPr algn="r"/>
            <a:r>
              <a:rPr lang="ar-JO" sz="1200" dirty="0"/>
              <a:t>وتكمن أهمية هذه المهارات في توافر التقنيات الحديثة للوصول إلى المعلومات والبحث فيها ونقدها، ويمكن تعلم هذه المهارات من خلال نشاطات وبرامج متنوعة من الاستقصاء وحل المشكلات ومن خلال مشاريع تعلم هادفة تعتمد على إثارة الأسئلة وطلب حلول للمشكلات.</a:t>
            </a:r>
          </a:p>
          <a:p>
            <a:pPr algn="r"/>
            <a:r>
              <a:rPr lang="ar-JO" sz="1200" b="1" dirty="0">
                <a:solidFill>
                  <a:srgbClr val="00B050"/>
                </a:solidFill>
                <a:effectLst/>
              </a:rPr>
              <a:t>الاتصال والتشارك( التعاون والتواصل)</a:t>
            </a:r>
            <a:endParaRPr lang="ar-JO" sz="1200" b="1" dirty="0">
              <a:solidFill>
                <a:srgbClr val="00B050"/>
              </a:solidFill>
            </a:endParaRPr>
          </a:p>
          <a:p>
            <a:pPr algn="r"/>
            <a:r>
              <a:rPr lang="ar-JO" sz="1200" dirty="0"/>
              <a:t>مهارات الاتصال الأساسية كالتحدث والكتابة، في حين استدعت الأدوات الرقمية ومتطلبات عصرنا الحالي مخزونا شخصيا من مهارات الاتصال والتشارك أكثر اتساعا لتشجيع التعلم، ويمكن تعليم وتنمية هذه المهارات من خلال الاتصال والتعاون المباشر مع آخرين واقعيا أو افتراضيا بواسطة الشبكة.</a:t>
            </a:r>
          </a:p>
          <a:p>
            <a:pPr algn="r" rtl="1"/>
            <a:r>
              <a:rPr lang="ar-JO" sz="1200" b="1" dirty="0">
                <a:solidFill>
                  <a:srgbClr val="00B050"/>
                </a:solidFill>
                <a:effectLst/>
              </a:rPr>
              <a:t>الابتكار والإبداع</a:t>
            </a:r>
            <a:endParaRPr lang="ar-JO" sz="1200" b="1" dirty="0">
              <a:solidFill>
                <a:srgbClr val="00B050"/>
              </a:solidFill>
            </a:endParaRPr>
          </a:p>
          <a:p>
            <a:pPr algn="r" rtl="1"/>
            <a:r>
              <a:rPr lang="ar-JO" sz="1200" dirty="0"/>
              <a:t>يتطلب القرن الحادي والعشرين الاستمرار في ابتكار خدمات جديدة ومنتجات محسنة للاقتصاد، ويمكن رعاية الابتكار والإبداع عن طريق بيئات تعليم تشجع على إثارة التساؤلات والانفتاح على الأفكار الجديدة، وتصميم مشاريع للطلاب تؤدي إلى اختراع حلول لمشكلات واقعية.</a:t>
            </a:r>
          </a:p>
          <a:p>
            <a:pPr algn="r"/>
            <a:endParaRPr lang="ar-JO" dirty="0"/>
          </a:p>
        </p:txBody>
      </p:sp>
      <p:sp>
        <p:nvSpPr>
          <p:cNvPr id="4" name="Slide Number Placeholder 3"/>
          <p:cNvSpPr>
            <a:spLocks noGrp="1"/>
          </p:cNvSpPr>
          <p:nvPr>
            <p:ph type="sldNum" sz="quarter" idx="5"/>
          </p:nvPr>
        </p:nvSpPr>
        <p:spPr/>
        <p:txBody>
          <a:bodyPr/>
          <a:lstStyle/>
          <a:p>
            <a:fld id="{A4042E36-61C3-4218-82C3-1034698612E0}" type="slidenum">
              <a:rPr lang="en-GB" smtClean="0"/>
              <a:t>9</a:t>
            </a:fld>
            <a:endParaRPr lang="en-GB"/>
          </a:p>
        </p:txBody>
      </p:sp>
    </p:spTree>
    <p:extLst>
      <p:ext uri="{BB962C8B-B14F-4D97-AF65-F5344CB8AC3E}">
        <p14:creationId xmlns:p14="http://schemas.microsoft.com/office/powerpoint/2010/main" val="185809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sz="1200" b="1" dirty="0">
                <a:solidFill>
                  <a:srgbClr val="00B050"/>
                </a:solidFill>
                <a:effectLst/>
              </a:rPr>
              <a:t>الثقافة المعلوماتية</a:t>
            </a:r>
            <a:endParaRPr lang="ar-JO" sz="1200" b="1" dirty="0">
              <a:solidFill>
                <a:srgbClr val="00B050"/>
              </a:solidFill>
            </a:endParaRPr>
          </a:p>
          <a:p>
            <a:pPr algn="r"/>
            <a:r>
              <a:rPr lang="ar-JO" sz="1200" dirty="0"/>
              <a:t>إن الوصول للمعلومات بفاعلية وكفاءة وتقويمها واستخدامها بدقة وإبداع، يمثل بعض المهارات التي تحدد الثقافة الرقمية، ومن الضرورة بمكان توجيه الطلاب إلى فهم كيفية استخدام أنواع مختلفة من الوسائل لتوصيل الرسائل وكيفية اختيار المناسب من بينها.</a:t>
            </a:r>
          </a:p>
          <a:p>
            <a:pPr algn="r"/>
            <a:r>
              <a:rPr lang="ar-JO" sz="1200" b="1" dirty="0">
                <a:solidFill>
                  <a:srgbClr val="00B050"/>
                </a:solidFill>
                <a:effectLst/>
              </a:rPr>
              <a:t>-الثقافة الإعلامية</a:t>
            </a:r>
            <a:endParaRPr lang="ar-JO" sz="1200" b="1" dirty="0">
              <a:solidFill>
                <a:srgbClr val="00B050"/>
              </a:solidFill>
            </a:endParaRPr>
          </a:p>
          <a:p>
            <a:pPr algn="r"/>
            <a:r>
              <a:rPr lang="ar-JO" sz="1200" dirty="0"/>
              <a:t>توفر مهارات تصميم ونقل الرسائل واختيار طرق التواصل لنشر الأعمال و مشاركتها مع طلاب آخرين؛ ثقافة إعلامية تبني وتعزز فهم دور الإعلام في المجتمع وتنمي المهارات الشخصية والتطوير الذاتي.</a:t>
            </a:r>
          </a:p>
          <a:p>
            <a:pPr algn="r"/>
            <a:r>
              <a:rPr lang="ar-JO" sz="1200" b="1" dirty="0">
                <a:solidFill>
                  <a:srgbClr val="00B050"/>
                </a:solidFill>
                <a:effectLst/>
              </a:rPr>
              <a:t>-ثقافة تقنية المعلومات والاتصال</a:t>
            </a:r>
            <a:endParaRPr lang="ar-JO" sz="1200" b="1" dirty="0">
              <a:solidFill>
                <a:srgbClr val="00B050"/>
              </a:solidFill>
            </a:endParaRPr>
          </a:p>
          <a:p>
            <a:pPr algn="r"/>
            <a:r>
              <a:rPr lang="ar-JO" sz="1200" dirty="0"/>
              <a:t>على الرغم من تميز جيل عصر المعرفة بالتقنية إلا أنهم يحتاجون دائما إلى التوجيه حول الاستخدام الأفضل لتطبيق الأدوات الرقمية في مهام التعلم، وإلى تقويم مخاطر استخدام مواقع التواصل الاجتماعي، فالطلاب سيستفيدون من نصائح وتوجيهات الكبار</a:t>
            </a:r>
            <a:r>
              <a:rPr lang="ar-JO" sz="1050" dirty="0"/>
              <a:t>.</a:t>
            </a:r>
          </a:p>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10</a:t>
            </a:fld>
            <a:endParaRPr lang="en-GB"/>
          </a:p>
        </p:txBody>
      </p:sp>
    </p:spTree>
    <p:extLst>
      <p:ext uri="{BB962C8B-B14F-4D97-AF65-F5344CB8AC3E}">
        <p14:creationId xmlns:p14="http://schemas.microsoft.com/office/powerpoint/2010/main" val="69212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800" b="1" dirty="0">
                <a:solidFill>
                  <a:srgbClr val="002060"/>
                </a:solidFill>
                <a:effectLst/>
              </a:rPr>
              <a:t>ثالثا: مهارات الحياة والعمل وتشمل الآتي</a:t>
            </a:r>
            <a:endParaRPr lang="ar-JO" sz="1800" b="1" dirty="0">
              <a:solidFill>
                <a:srgbClr val="002060"/>
              </a:solidFill>
            </a:endParaRPr>
          </a:p>
          <a:p>
            <a:pPr algn="r" rtl="1"/>
            <a:r>
              <a:rPr lang="ar-JO" sz="1400" b="1" dirty="0">
                <a:solidFill>
                  <a:srgbClr val="00B050"/>
                </a:solidFill>
                <a:effectLst/>
              </a:rPr>
              <a:t>-المرونة والتكيف</a:t>
            </a:r>
            <a:endParaRPr lang="ar-JO" sz="1400" b="1" dirty="0">
              <a:solidFill>
                <a:srgbClr val="00B050"/>
              </a:solidFill>
            </a:endParaRPr>
          </a:p>
          <a:p>
            <a:pPr algn="r" rtl="1"/>
            <a:r>
              <a:rPr lang="ar-JO" dirty="0"/>
              <a:t>تجبرنا السرعة الكبيرة للتغير التقني على التكيف مع الطرق الحديثة للاتصال والتعلم والعمل والحياة، ويمكن تعلم مهارات المرونة والتكيف بالعمل على مشاريع تزداد تعقيدا بالتدرج وتتحدى فرق الطلاب لتغير طريقتهم في العمل، والتكيف مع التطورات الجديدة في المشروع.</a:t>
            </a:r>
          </a:p>
          <a:p>
            <a:pPr algn="r" rtl="1"/>
            <a:r>
              <a:rPr lang="ar-JO" b="1" dirty="0">
                <a:solidFill>
                  <a:srgbClr val="00B050"/>
                </a:solidFill>
                <a:effectLst/>
              </a:rPr>
              <a:t>-المبادرة والتوجيه الذاتي</a:t>
            </a:r>
            <a:endParaRPr lang="ar-JO" b="1" dirty="0">
              <a:solidFill>
                <a:srgbClr val="00B050"/>
              </a:solidFill>
            </a:endParaRPr>
          </a:p>
          <a:p>
            <a:pPr algn="r" rtl="1"/>
            <a:r>
              <a:rPr lang="ar-JO" dirty="0"/>
              <a:t>يمثل توفير المستوى المناسب من الحرية لكل طالب ليمارس التوجيه الذاتي والمبادرة، تحديا للمعلمين، وتوفر نشاطات مثل التمثيل المسرحي، ولعب الدور، والتمهن (التدريب على مهنة معينة)، وممارسة عمل ميداني، جميعها تخلق فرصا لممارسة التوجيه الذاتي والمبادرة.</a:t>
            </a:r>
          </a:p>
          <a:p>
            <a:pPr algn="r" rtl="1"/>
            <a:r>
              <a:rPr lang="ar-JO" b="1" dirty="0">
                <a:solidFill>
                  <a:srgbClr val="00B050"/>
                </a:solidFill>
                <a:effectLst/>
              </a:rPr>
              <a:t>-التفاعل الاجتماعي والتفاعل متعدد الثقافات</a:t>
            </a:r>
            <a:endParaRPr lang="ar-JO" b="1" dirty="0">
              <a:solidFill>
                <a:srgbClr val="00B050"/>
              </a:solidFill>
            </a:endParaRPr>
          </a:p>
          <a:p>
            <a:pPr algn="r" rtl="1"/>
            <a:r>
              <a:rPr lang="ar-JO" dirty="0"/>
              <a:t>أكد البحث أهمية الذكاء الاجتماعي لنمو الأطفال ولنجاح التعلم بوساطة برامج ومواد متنوعة تدعم المهارات وذلك بتصميم بيئات تعلم مترابطة تقدم نشاطات -على سبيل المثال -لحل الخلاف بين الطلاب وعقد تشكيل فريق معا قبل البدء في مشروع تعاوني.</a:t>
            </a:r>
          </a:p>
          <a:p>
            <a:pPr algn="r" rtl="1"/>
            <a:r>
              <a:rPr lang="ar-JO" b="1" dirty="0">
                <a:solidFill>
                  <a:srgbClr val="00B050"/>
                </a:solidFill>
                <a:effectLst/>
              </a:rPr>
              <a:t>-الإنتاجية والمساءلة</a:t>
            </a:r>
            <a:endParaRPr lang="ar-JO" b="1" dirty="0">
              <a:solidFill>
                <a:srgbClr val="00B050"/>
              </a:solidFill>
            </a:endParaRPr>
          </a:p>
          <a:p>
            <a:pPr algn="r" rtl="1"/>
            <a:r>
              <a:rPr lang="ar-JO" dirty="0"/>
              <a:t>مع تزايد الطلب على العاملين والمتعلمين المنتجين في قطاع الأعمال والتعلم، تبرز الحاجة إلى هاتين المهارتين لجميع الطلاب، وتعمل أدوات العمل المعرفي والتقنية على تعزيز الإنتاجية الشخصية وتيسير عبء المساءلة المتعلقة بمتابعة العمل والمشاركة فيه بحيث يدير الطلاب العمل ويبرزوا نتائجه.</a:t>
            </a:r>
          </a:p>
          <a:p>
            <a:pPr algn="r" rtl="1"/>
            <a:r>
              <a:rPr lang="ar-JO" b="1" dirty="0">
                <a:solidFill>
                  <a:srgbClr val="00B050"/>
                </a:solidFill>
                <a:effectLst/>
              </a:rPr>
              <a:t>-القيادة والمسؤولية</a:t>
            </a:r>
            <a:endParaRPr lang="ar-JO" b="1" dirty="0">
              <a:solidFill>
                <a:srgbClr val="00B050"/>
              </a:solidFill>
            </a:endParaRPr>
          </a:p>
          <a:p>
            <a:pPr algn="r" rtl="1"/>
            <a:r>
              <a:rPr lang="ar-JO" dirty="0"/>
              <a:t>يقدم نموذج الأستديو (تقسيم العمل بين أعضاء فريق المشروع، وتوزيع المهام حسب نقاط قوة كل عضو، ومساهمتهم في مخرجات مبتكرة ومن ثم انتقال كل عضو إلى مشروع آخر مع مجموعة مختلفة) للطلاب نمطا قويا من التعلم يمكنهم من تحمل المسؤولية وممارسة القيادة، وهي مهارات مهمة لموظف المستقبل. (</a:t>
            </a:r>
            <a:r>
              <a:rPr lang="ar-JO" dirty="0" err="1"/>
              <a:t>ترلينج</a:t>
            </a:r>
            <a:r>
              <a:rPr lang="ar-JO" dirty="0"/>
              <a:t> و فادل، 2013: 45-87).</a:t>
            </a:r>
          </a:p>
          <a:p>
            <a:endParaRPr lang="en-GB" dirty="0"/>
          </a:p>
        </p:txBody>
      </p:sp>
      <p:sp>
        <p:nvSpPr>
          <p:cNvPr id="4" name="Slide Number Placeholder 3"/>
          <p:cNvSpPr>
            <a:spLocks noGrp="1"/>
          </p:cNvSpPr>
          <p:nvPr>
            <p:ph type="sldNum" sz="quarter" idx="5"/>
          </p:nvPr>
        </p:nvSpPr>
        <p:spPr/>
        <p:txBody>
          <a:bodyPr/>
          <a:lstStyle/>
          <a:p>
            <a:fld id="{A4042E36-61C3-4218-82C3-1034698612E0}" type="slidenum">
              <a:rPr lang="en-GB" smtClean="0"/>
              <a:t>11</a:t>
            </a:fld>
            <a:endParaRPr lang="en-GB"/>
          </a:p>
        </p:txBody>
      </p:sp>
    </p:spTree>
    <p:extLst>
      <p:ext uri="{BB962C8B-B14F-4D97-AF65-F5344CB8AC3E}">
        <p14:creationId xmlns:p14="http://schemas.microsoft.com/office/powerpoint/2010/main" val="36961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303F47-A6F6-48E2-A4EB-99F8D77399E0}"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0528-B368-4020-A871-34D43E9EBB5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77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5857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547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82E14E-5DAE-4433-B2D4-754A6C66E67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E54FB-20DD-4330-B669-F44B81FDDF8F}"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91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5613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03F47-A6F6-48E2-A4EB-99F8D77399E0}"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0528-B368-4020-A871-34D43E9EBB5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52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5913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6209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303F47-A6F6-48E2-A4EB-99F8D77399E0}"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510528-B368-4020-A871-34D43E9EBB5A}" type="slidenum">
              <a:rPr lang="en-GB" smtClean="0"/>
              <a:t>‹#›</a:t>
            </a:fld>
            <a:endParaRPr lang="en-GB"/>
          </a:p>
        </p:txBody>
      </p:sp>
    </p:spTree>
    <p:extLst>
      <p:ext uri="{BB962C8B-B14F-4D97-AF65-F5344CB8AC3E}">
        <p14:creationId xmlns:p14="http://schemas.microsoft.com/office/powerpoint/2010/main" val="90076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303F47-A6F6-48E2-A4EB-99F8D77399E0}" type="datetimeFigureOut">
              <a:rPr lang="en-GB" smtClean="0"/>
              <a:t>11/11/2022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2510528-B368-4020-A871-34D43E9EBB5A}" type="slidenum">
              <a:rPr lang="en-GB" smtClean="0"/>
              <a:t>‹#›</a:t>
            </a:fld>
            <a:endParaRPr lang="en-GB"/>
          </a:p>
        </p:txBody>
      </p:sp>
    </p:spTree>
    <p:extLst>
      <p:ext uri="{BB962C8B-B14F-4D97-AF65-F5344CB8AC3E}">
        <p14:creationId xmlns:p14="http://schemas.microsoft.com/office/powerpoint/2010/main" val="272265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6572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549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fld id="{0FEFB0E6-1D0D-401E-ABD6-76B06FD70D15}" type="datetimeFigureOut">
              <a:rPr lang="en-US" smtClean="0">
                <a:solidFill>
                  <a:prstClr val="black">
                    <a:tint val="75000"/>
                  </a:prstClr>
                </a:solidFill>
              </a:rPr>
              <a:pPr defTabSz="914400"/>
              <a:t>11/11/2022</a:t>
            </a:fld>
            <a:endParaRPr 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7B9A8902-DF79-450F-B3AF-E46F77CD892B}" type="slidenum">
              <a:rPr lang="en-US" smtClean="0">
                <a:solidFill>
                  <a:prstClr val="black">
                    <a:tint val="75000"/>
                  </a:prstClr>
                </a:solidFill>
              </a:rPr>
              <a:pPr defTabSz="914400"/>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53619"/>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9d3UZTUFQ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8170-BC17-E312-734B-72F9606E61C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31B13B3-6EE8-DB8C-AEB5-B3DC212BDB90}"/>
              </a:ext>
            </a:extLst>
          </p:cNvPr>
          <p:cNvSpPr>
            <a:spLocks noGrp="1"/>
          </p:cNvSpPr>
          <p:nvPr>
            <p:ph type="subTitle" idx="1"/>
          </p:nvPr>
        </p:nvSpPr>
        <p:spPr/>
        <p:txBody>
          <a:bodyPr/>
          <a:lstStyle/>
          <a:p>
            <a:endParaRPr lang="en-GB"/>
          </a:p>
        </p:txBody>
      </p:sp>
      <p:pic>
        <p:nvPicPr>
          <p:cNvPr id="5" name="Picture 4" descr="Graphical user interface&#10;&#10;Description automatically generated">
            <a:extLst>
              <a:ext uri="{FF2B5EF4-FFF2-40B4-BE49-F238E27FC236}">
                <a16:creationId xmlns:a16="http://schemas.microsoft.com/office/drawing/2014/main" id="{2CF79C1A-027A-CBE2-2B56-10949C123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196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17FB3-C8A5-498A-362E-B9550EC2F1CE}"/>
              </a:ext>
            </a:extLst>
          </p:cNvPr>
          <p:cNvSpPr txBox="1"/>
          <p:nvPr/>
        </p:nvSpPr>
        <p:spPr>
          <a:xfrm>
            <a:off x="4904808" y="743110"/>
            <a:ext cx="6492240" cy="5139869"/>
          </a:xfrm>
          <a:prstGeom prst="rect">
            <a:avLst/>
          </a:prstGeom>
          <a:noFill/>
        </p:spPr>
        <p:txBody>
          <a:bodyPr wrap="square">
            <a:spAutoFit/>
          </a:bodyPr>
          <a:lstStyle/>
          <a:p>
            <a:pPr algn="r"/>
            <a:r>
              <a:rPr lang="ar-JO" sz="2800" b="1" dirty="0">
                <a:solidFill>
                  <a:srgbClr val="002060"/>
                </a:solidFill>
                <a:effectLst/>
              </a:rPr>
              <a:t>ثانيا: مهارات الثقافة الرقمية وتشمل الآتي</a:t>
            </a:r>
            <a:endParaRPr lang="ar-JO" sz="2800" b="1" dirty="0">
              <a:solidFill>
                <a:srgbClr val="002060"/>
              </a:solidFill>
            </a:endParaRPr>
          </a:p>
          <a:p>
            <a:pPr algn="r"/>
            <a:r>
              <a:rPr lang="ar-JO" sz="2000" b="1" dirty="0">
                <a:solidFill>
                  <a:srgbClr val="00B050"/>
                </a:solidFill>
                <a:effectLst/>
              </a:rPr>
              <a:t>-الثقافة المعلوماتية</a:t>
            </a:r>
            <a:endParaRPr lang="ar-JO" sz="2000" b="1" dirty="0">
              <a:solidFill>
                <a:srgbClr val="00B050"/>
              </a:solidFill>
            </a:endParaRPr>
          </a:p>
          <a:p>
            <a:pPr algn="r"/>
            <a:r>
              <a:rPr lang="ar-JO" sz="2000" dirty="0"/>
              <a:t>إن الوصول للمعلومات بفاعلية وكفاءة وتقويمها واستخدامها بدقة وإبداع، يمثل بعض المهارات التي تحدد الثقافة الرقمية.</a:t>
            </a:r>
          </a:p>
          <a:p>
            <a:pPr algn="r"/>
            <a:endParaRPr lang="ar-JO" sz="2000" b="1" dirty="0">
              <a:solidFill>
                <a:srgbClr val="00B050"/>
              </a:solidFill>
              <a:effectLst/>
            </a:endParaRPr>
          </a:p>
          <a:p>
            <a:pPr algn="r"/>
            <a:r>
              <a:rPr lang="ar-JO" sz="2000" b="1" dirty="0">
                <a:solidFill>
                  <a:srgbClr val="00B050"/>
                </a:solidFill>
                <a:effectLst/>
              </a:rPr>
              <a:t>-الثقافة الإعلامية</a:t>
            </a:r>
            <a:endParaRPr lang="ar-JO" sz="2000" b="1" dirty="0">
              <a:solidFill>
                <a:srgbClr val="00B050"/>
              </a:solidFill>
            </a:endParaRPr>
          </a:p>
          <a:p>
            <a:pPr algn="r"/>
            <a:r>
              <a:rPr lang="ar-JO" sz="2000" dirty="0"/>
              <a:t>توفر مهارات تصميم ونقل الرسائل واختيار طرق التواصل لنشر الأعمال و مشاركتها مع طلاب آخرين؛ ثقافة إعلامية تبني وتعزز فهم دور الإعلام في المجتمع وتنمي المهارات الشخصية والتطوير الذاتي.</a:t>
            </a:r>
          </a:p>
          <a:p>
            <a:pPr algn="r"/>
            <a:endParaRPr lang="ar-JO" sz="2000" b="1" dirty="0">
              <a:solidFill>
                <a:srgbClr val="00B050"/>
              </a:solidFill>
              <a:effectLst/>
            </a:endParaRPr>
          </a:p>
          <a:p>
            <a:pPr algn="r"/>
            <a:endParaRPr lang="ar-JO" sz="2000" b="1" dirty="0">
              <a:solidFill>
                <a:srgbClr val="00B050"/>
              </a:solidFill>
            </a:endParaRPr>
          </a:p>
          <a:p>
            <a:pPr algn="r"/>
            <a:r>
              <a:rPr lang="ar-JO" sz="2000" b="1" dirty="0">
                <a:solidFill>
                  <a:srgbClr val="00B050"/>
                </a:solidFill>
                <a:effectLst/>
              </a:rPr>
              <a:t>-ثقافة تقنية المعلومات والاتصال</a:t>
            </a:r>
            <a:endParaRPr lang="ar-JO" sz="2000" b="1" dirty="0">
              <a:solidFill>
                <a:srgbClr val="00B050"/>
              </a:solidFill>
            </a:endParaRPr>
          </a:p>
          <a:p>
            <a:pPr algn="r"/>
            <a:r>
              <a:rPr lang="ar-JO" sz="2000" dirty="0"/>
              <a:t>على الرغم من تميز جيل عصر المعرفة بالتقنية إلا أنهم يحتاجون دائما إلى التوجيه حول الاستخدام الأفضل لتطبيق الأدوات الرقمية في مهام التعلم، وإلى تقويم مخاطر استخدام مواقع التواصل الاجتماعي، فالطلاب سيستفيدون من نصائح وتوجيهات الكبار</a:t>
            </a:r>
            <a:r>
              <a:rPr lang="ar-JO" sz="1600" dirty="0"/>
              <a:t>.</a:t>
            </a:r>
          </a:p>
        </p:txBody>
      </p:sp>
      <p:pic>
        <p:nvPicPr>
          <p:cNvPr id="5" name="Picture 4">
            <a:extLst>
              <a:ext uri="{FF2B5EF4-FFF2-40B4-BE49-F238E27FC236}">
                <a16:creationId xmlns:a16="http://schemas.microsoft.com/office/drawing/2014/main" id="{83E2319B-48D0-F8EC-647C-558A015D3650}"/>
              </a:ext>
            </a:extLst>
          </p:cNvPr>
          <p:cNvPicPr>
            <a:picLocks noChangeAspect="1"/>
          </p:cNvPicPr>
          <p:nvPr/>
        </p:nvPicPr>
        <p:blipFill>
          <a:blip r:embed="rId3"/>
          <a:stretch>
            <a:fillRect/>
          </a:stretch>
        </p:blipFill>
        <p:spPr>
          <a:xfrm>
            <a:off x="194131" y="380707"/>
            <a:ext cx="4622800" cy="5933005"/>
          </a:xfrm>
          <a:prstGeom prst="rect">
            <a:avLst/>
          </a:prstGeom>
        </p:spPr>
      </p:pic>
    </p:spTree>
    <p:extLst>
      <p:ext uri="{BB962C8B-B14F-4D97-AF65-F5344CB8AC3E}">
        <p14:creationId xmlns:p14="http://schemas.microsoft.com/office/powerpoint/2010/main" val="5556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252E0-C84E-8147-C360-171381BC79D9}"/>
              </a:ext>
            </a:extLst>
          </p:cNvPr>
          <p:cNvSpPr txBox="1"/>
          <p:nvPr/>
        </p:nvSpPr>
        <p:spPr>
          <a:xfrm>
            <a:off x="5372100" y="329149"/>
            <a:ext cx="6671619" cy="5816977"/>
          </a:xfrm>
          <a:prstGeom prst="rect">
            <a:avLst/>
          </a:prstGeom>
          <a:noFill/>
        </p:spPr>
        <p:txBody>
          <a:bodyPr wrap="square">
            <a:spAutoFit/>
          </a:bodyPr>
          <a:lstStyle/>
          <a:p>
            <a:pPr algn="r" rtl="1"/>
            <a:r>
              <a:rPr lang="ar-JO" sz="2800" b="1" dirty="0">
                <a:solidFill>
                  <a:srgbClr val="002060"/>
                </a:solidFill>
                <a:effectLst/>
              </a:rPr>
              <a:t>ثالثا: مهارات الحياة والعمل وتشمل الآتي</a:t>
            </a:r>
            <a:endParaRPr lang="ar-JO" sz="2800" b="1" dirty="0">
              <a:solidFill>
                <a:srgbClr val="002060"/>
              </a:solidFill>
            </a:endParaRPr>
          </a:p>
          <a:p>
            <a:pPr algn="r" rtl="1"/>
            <a:r>
              <a:rPr lang="ar-JO" sz="2400" b="1" dirty="0">
                <a:solidFill>
                  <a:srgbClr val="00B050"/>
                </a:solidFill>
                <a:effectLst/>
              </a:rPr>
              <a:t>-المرونة والتكيف</a:t>
            </a:r>
            <a:endParaRPr lang="ar-JO" sz="2400" b="1" dirty="0">
              <a:solidFill>
                <a:srgbClr val="00B050"/>
              </a:solidFill>
            </a:endParaRPr>
          </a:p>
          <a:p>
            <a:pPr algn="r" rtl="1"/>
            <a:r>
              <a:rPr lang="ar-JO" sz="2000" dirty="0"/>
              <a:t>التكيف مع الطرق الحديثة للاتصال والتعلم والعمل والحياة</a:t>
            </a:r>
          </a:p>
          <a:p>
            <a:pPr algn="r" rtl="1"/>
            <a:endParaRPr lang="ar-JO" sz="2000" dirty="0"/>
          </a:p>
          <a:p>
            <a:pPr algn="r" rtl="1"/>
            <a:r>
              <a:rPr lang="ar-JO" sz="2000" b="1" dirty="0">
                <a:solidFill>
                  <a:srgbClr val="00B050"/>
                </a:solidFill>
                <a:effectLst/>
              </a:rPr>
              <a:t>-المبادرة والتوجيه الذاتي</a:t>
            </a:r>
            <a:endParaRPr lang="ar-JO" sz="2000" b="1" dirty="0">
              <a:solidFill>
                <a:srgbClr val="00B050"/>
              </a:solidFill>
            </a:endParaRPr>
          </a:p>
          <a:p>
            <a:pPr algn="r" rtl="1"/>
            <a:r>
              <a:rPr lang="ar-JO" sz="2000" dirty="0"/>
              <a:t>توفير المستوى المناسب من الحرية لكل طالب ليمارس التوجيه الذاتي والمبادرة</a:t>
            </a:r>
          </a:p>
          <a:p>
            <a:pPr algn="r" rtl="1"/>
            <a:endParaRPr lang="ar-JO" sz="2000" dirty="0"/>
          </a:p>
          <a:p>
            <a:pPr algn="r" rtl="1"/>
            <a:r>
              <a:rPr lang="ar-JO" sz="2000" b="1" dirty="0">
                <a:solidFill>
                  <a:srgbClr val="00B050"/>
                </a:solidFill>
                <a:effectLst/>
              </a:rPr>
              <a:t>-التفاعل الاجتماعي والتفاعل متعدد الثقافات</a:t>
            </a:r>
            <a:endParaRPr lang="ar-JO" sz="2000" b="1" dirty="0">
              <a:solidFill>
                <a:srgbClr val="00B050"/>
              </a:solidFill>
            </a:endParaRPr>
          </a:p>
          <a:p>
            <a:pPr algn="r" rtl="1"/>
            <a:r>
              <a:rPr lang="ar-JO" sz="2000" dirty="0"/>
              <a:t>أهمية النمو الأطفال ولنجاح التعلم بوساطة برامج ومواد متنوعة تدعم المهارات وذلك بتصميم بيئات تعلم مترابطة </a:t>
            </a:r>
          </a:p>
          <a:p>
            <a:pPr algn="r" rtl="1"/>
            <a:endParaRPr lang="ar-JO" sz="2000" b="1" dirty="0">
              <a:solidFill>
                <a:srgbClr val="00B050"/>
              </a:solidFill>
              <a:effectLst/>
            </a:endParaRPr>
          </a:p>
          <a:p>
            <a:pPr algn="r" rtl="1"/>
            <a:r>
              <a:rPr lang="ar-JO" sz="2000" b="1" dirty="0">
                <a:solidFill>
                  <a:srgbClr val="00B050"/>
                </a:solidFill>
                <a:effectLst/>
              </a:rPr>
              <a:t>-الإنتاجية والمساءلة</a:t>
            </a:r>
            <a:endParaRPr lang="ar-JO" sz="2000" b="1" dirty="0">
              <a:solidFill>
                <a:srgbClr val="00B050"/>
              </a:solidFill>
            </a:endParaRPr>
          </a:p>
          <a:p>
            <a:pPr algn="r" rtl="1"/>
            <a:r>
              <a:rPr lang="ar-JO" sz="2000" dirty="0"/>
              <a:t>تعمل أدوات العمل المعرفي والتقنية على تعزيز الإنتاجية الشخصية وتيسير عبء المساءلة المتعلقة بمتابعة العمل والمشاركة فيه بحيث يدير الطلاب العمل ويبرزوا نتائجه.</a:t>
            </a:r>
          </a:p>
          <a:p>
            <a:pPr algn="r" rtl="1"/>
            <a:endParaRPr lang="ar-JO" sz="2000" dirty="0"/>
          </a:p>
          <a:p>
            <a:pPr algn="r" rtl="1"/>
            <a:r>
              <a:rPr lang="ar-JO" sz="2000" b="1" dirty="0">
                <a:solidFill>
                  <a:srgbClr val="00B050"/>
                </a:solidFill>
                <a:effectLst/>
              </a:rPr>
              <a:t>-القيادة والمسؤولية</a:t>
            </a:r>
            <a:endParaRPr lang="ar-JO" sz="2000" b="1" dirty="0">
              <a:solidFill>
                <a:srgbClr val="00B050"/>
              </a:solidFill>
            </a:endParaRPr>
          </a:p>
          <a:p>
            <a:pPr algn="r" rtl="1"/>
            <a:r>
              <a:rPr lang="ar-JO" sz="2000" dirty="0"/>
              <a:t>توزيع المهام حسب نقاط قوة كل عضو، ومساهمتهم في مخرجات مبتكرة</a:t>
            </a:r>
          </a:p>
        </p:txBody>
      </p:sp>
      <p:grpSp>
        <p:nvGrpSpPr>
          <p:cNvPr id="9" name="Group 8">
            <a:extLst>
              <a:ext uri="{FF2B5EF4-FFF2-40B4-BE49-F238E27FC236}">
                <a16:creationId xmlns:a16="http://schemas.microsoft.com/office/drawing/2014/main" id="{B2A8DF93-6FF4-FF2C-AC47-ACF73C62E6AC}"/>
              </a:ext>
            </a:extLst>
          </p:cNvPr>
          <p:cNvGrpSpPr/>
          <p:nvPr/>
        </p:nvGrpSpPr>
        <p:grpSpPr>
          <a:xfrm>
            <a:off x="148281" y="1064263"/>
            <a:ext cx="5223819" cy="4729473"/>
            <a:chOff x="148281" y="1064263"/>
            <a:chExt cx="5223819" cy="4729473"/>
          </a:xfrm>
        </p:grpSpPr>
        <p:pic>
          <p:nvPicPr>
            <p:cNvPr id="2050" name="Picture 2" descr="Life Skills Stock Illustrations – 3,004 Life Skills Stock Illustrations,  Vectors &amp; Clipart - Dreamstime">
              <a:extLst>
                <a:ext uri="{FF2B5EF4-FFF2-40B4-BE49-F238E27FC236}">
                  <a16:creationId xmlns:a16="http://schemas.microsoft.com/office/drawing/2014/main" id="{051044B9-D4AC-5CE6-7352-A42E029F4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1" y="1064263"/>
              <a:ext cx="5223819" cy="47294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6EAF955-4F1D-998B-600A-3DC907B81866}"/>
                </a:ext>
              </a:extLst>
            </p:cNvPr>
            <p:cNvSpPr/>
            <p:nvPr/>
          </p:nvSpPr>
          <p:spPr>
            <a:xfrm>
              <a:off x="2380593" y="1797269"/>
              <a:ext cx="756745" cy="165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D9BC2-F55A-ED8B-0CA5-508AD1E2F9A9}"/>
                </a:ext>
              </a:extLst>
            </p:cNvPr>
            <p:cNvSpPr/>
            <p:nvPr/>
          </p:nvSpPr>
          <p:spPr>
            <a:xfrm>
              <a:off x="4424855" y="1303283"/>
              <a:ext cx="756745" cy="165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30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EFFE-328F-9FB1-FA01-000435A378AF}"/>
              </a:ext>
            </a:extLst>
          </p:cNvPr>
          <p:cNvSpPr>
            <a:spLocks noGrp="1"/>
          </p:cNvSpPr>
          <p:nvPr>
            <p:ph type="title"/>
          </p:nvPr>
        </p:nvSpPr>
        <p:spPr>
          <a:xfrm>
            <a:off x="1097279" y="286603"/>
            <a:ext cx="10304145" cy="1450757"/>
          </a:xfrm>
        </p:spPr>
        <p:txBody>
          <a:bodyPr>
            <a:normAutofit/>
          </a:bodyPr>
          <a:lstStyle/>
          <a:p>
            <a:pPr algn="r"/>
            <a:r>
              <a:rPr lang="ar-JO" sz="4000" dirty="0"/>
              <a:t>للقرن الواحد والعشرين </a:t>
            </a:r>
            <a:r>
              <a:rPr lang="en-GB" sz="4000" dirty="0"/>
              <a:t> </a:t>
            </a:r>
            <a:r>
              <a:rPr lang="ar-JO" sz="4000" dirty="0"/>
              <a:t> عشر مهارات أساسية نحتاجها حسب إحصائيات منتدى الاقتصاد العالمي</a:t>
            </a:r>
            <a:endParaRPr lang="en-GB" sz="4000" dirty="0"/>
          </a:p>
        </p:txBody>
      </p:sp>
      <p:sp>
        <p:nvSpPr>
          <p:cNvPr id="3" name="Content Placeholder 2">
            <a:extLst>
              <a:ext uri="{FF2B5EF4-FFF2-40B4-BE49-F238E27FC236}">
                <a16:creationId xmlns:a16="http://schemas.microsoft.com/office/drawing/2014/main" id="{404C835A-8279-4591-9353-BC8148F99BA7}"/>
              </a:ext>
            </a:extLst>
          </p:cNvPr>
          <p:cNvSpPr>
            <a:spLocks noGrp="1"/>
          </p:cNvSpPr>
          <p:nvPr>
            <p:ph sz="half" idx="2"/>
          </p:nvPr>
        </p:nvSpPr>
        <p:spPr>
          <a:xfrm>
            <a:off x="6412362" y="2019549"/>
            <a:ext cx="4645152" cy="3689273"/>
          </a:xfrm>
        </p:spPr>
        <p:txBody>
          <a:bodyPr>
            <a:normAutofit/>
          </a:bodyPr>
          <a:lstStyle/>
          <a:p>
            <a:pPr algn="r" rtl="1">
              <a:buFont typeface="Wingdings" panose="05000000000000000000" pitchFamily="2" charset="2"/>
              <a:buChar char="Ø"/>
            </a:pPr>
            <a:r>
              <a:rPr lang="ar-JO" sz="2800" dirty="0"/>
              <a:t>حل المشكلات المعقدة</a:t>
            </a:r>
          </a:p>
          <a:p>
            <a:pPr algn="r" rtl="1">
              <a:buFont typeface="Wingdings" panose="05000000000000000000" pitchFamily="2" charset="2"/>
              <a:buChar char="Ø"/>
            </a:pPr>
            <a:r>
              <a:rPr lang="ar-JO" sz="2800" dirty="0"/>
              <a:t>التفكير النقدي </a:t>
            </a:r>
          </a:p>
          <a:p>
            <a:pPr algn="r" rtl="1">
              <a:buFont typeface="Wingdings" panose="05000000000000000000" pitchFamily="2" charset="2"/>
              <a:buChar char="Ø"/>
            </a:pPr>
            <a:r>
              <a:rPr lang="ar-JO" sz="2800" dirty="0"/>
              <a:t>الإبداع</a:t>
            </a:r>
          </a:p>
          <a:p>
            <a:pPr algn="r" rtl="1">
              <a:buFont typeface="Wingdings" panose="05000000000000000000" pitchFamily="2" charset="2"/>
              <a:buChar char="Ø"/>
            </a:pPr>
            <a:r>
              <a:rPr lang="ar-JO" sz="2800" dirty="0"/>
              <a:t>إدارة الناس</a:t>
            </a:r>
          </a:p>
          <a:p>
            <a:pPr algn="r" rtl="1">
              <a:buFont typeface="Wingdings" panose="05000000000000000000" pitchFamily="2" charset="2"/>
              <a:buChar char="Ø"/>
            </a:pPr>
            <a:r>
              <a:rPr lang="ar-JO" sz="2800" dirty="0"/>
              <a:t>التنسيق مع الآخرين</a:t>
            </a:r>
          </a:p>
          <a:p>
            <a:pPr algn="r" rtl="1">
              <a:buFont typeface="Wingdings" panose="05000000000000000000" pitchFamily="2" charset="2"/>
              <a:buChar char="Ø"/>
            </a:pPr>
            <a:r>
              <a:rPr lang="ar-JO" sz="2800" dirty="0"/>
              <a:t>الذكاء العاطفي</a:t>
            </a:r>
          </a:p>
        </p:txBody>
      </p:sp>
      <p:sp>
        <p:nvSpPr>
          <p:cNvPr id="6" name="Content Placeholder 5">
            <a:extLst>
              <a:ext uri="{FF2B5EF4-FFF2-40B4-BE49-F238E27FC236}">
                <a16:creationId xmlns:a16="http://schemas.microsoft.com/office/drawing/2014/main" id="{D3C1C649-628B-1149-BA6B-2DB611723FF8}"/>
              </a:ext>
            </a:extLst>
          </p:cNvPr>
          <p:cNvSpPr>
            <a:spLocks noGrp="1"/>
          </p:cNvSpPr>
          <p:nvPr>
            <p:ph sz="quarter" idx="4"/>
          </p:nvPr>
        </p:nvSpPr>
        <p:spPr>
          <a:xfrm>
            <a:off x="1454507" y="2019549"/>
            <a:ext cx="4645152" cy="3439313"/>
          </a:xfrm>
        </p:spPr>
        <p:txBody>
          <a:bodyPr>
            <a:normAutofit/>
          </a:bodyPr>
          <a:lstStyle/>
          <a:p>
            <a:pPr algn="r" rtl="1">
              <a:buFont typeface="Wingdings" panose="05000000000000000000" pitchFamily="2" charset="2"/>
              <a:buChar char="Ø"/>
            </a:pPr>
            <a:r>
              <a:rPr lang="ar-JO" sz="2400" dirty="0"/>
              <a:t>المرونة الإدراكية</a:t>
            </a:r>
          </a:p>
          <a:p>
            <a:pPr algn="r" rtl="1">
              <a:buFont typeface="Wingdings" panose="05000000000000000000" pitchFamily="2" charset="2"/>
              <a:buChar char="Ø"/>
            </a:pPr>
            <a:r>
              <a:rPr lang="ar-JO" sz="2400" dirty="0"/>
              <a:t>خدمة الزبائن</a:t>
            </a:r>
          </a:p>
          <a:p>
            <a:pPr algn="r" rtl="1">
              <a:buFont typeface="Wingdings" panose="05000000000000000000" pitchFamily="2" charset="2"/>
              <a:buChar char="Ø"/>
            </a:pPr>
            <a:r>
              <a:rPr lang="ar-JO" sz="2400" dirty="0"/>
              <a:t>مهارات التفاوض</a:t>
            </a:r>
          </a:p>
          <a:p>
            <a:pPr algn="r" rtl="1">
              <a:buFont typeface="Wingdings" panose="05000000000000000000" pitchFamily="2" charset="2"/>
              <a:buChar char="Ø"/>
            </a:pPr>
            <a:r>
              <a:rPr lang="ar-JO" sz="2400" dirty="0"/>
              <a:t>الحكم والقدرة على اتخاذ القرارات</a:t>
            </a:r>
          </a:p>
          <a:p>
            <a:endParaRPr lang="en-GB" dirty="0"/>
          </a:p>
        </p:txBody>
      </p:sp>
    </p:spTree>
    <p:extLst>
      <p:ext uri="{BB962C8B-B14F-4D97-AF65-F5344CB8AC3E}">
        <p14:creationId xmlns:p14="http://schemas.microsoft.com/office/powerpoint/2010/main" val="30102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CD2D8-6FE1-0213-DF52-0AF0129765DA}"/>
              </a:ext>
            </a:extLst>
          </p:cNvPr>
          <p:cNvSpPr>
            <a:spLocks noGrp="1"/>
          </p:cNvSpPr>
          <p:nvPr>
            <p:ph sz="quarter" idx="13"/>
          </p:nvPr>
        </p:nvSpPr>
        <p:spPr>
          <a:xfrm>
            <a:off x="1271589" y="637290"/>
            <a:ext cx="10039864" cy="5137939"/>
          </a:xfrm>
        </p:spPr>
        <p:txBody>
          <a:bodyPr>
            <a:noAutofit/>
          </a:bodyPr>
          <a:lstStyle/>
          <a:p>
            <a:pPr marL="0" indent="0" algn="r" rtl="1">
              <a:buNone/>
            </a:pPr>
            <a:r>
              <a:rPr lang="ar-JO" sz="2400" dirty="0"/>
              <a:t>من خلال استخدام هذه المهارات وتطبيقها يمكن دعم الطلبة ليكونوا مُتعلِّمين ذاتيي التنظيم والذين باستطاعتهم التركيز على العوامل التي يمكن أن تحقق لهم النجاح</a:t>
            </a:r>
          </a:p>
          <a:p>
            <a:pPr marL="0" indent="0" algn="r" rtl="1">
              <a:buNone/>
            </a:pPr>
            <a:endParaRPr lang="ar-JO" dirty="0"/>
          </a:p>
          <a:p>
            <a:pPr algn="r" rtl="1">
              <a:lnSpc>
                <a:spcPct val="150000"/>
              </a:lnSpc>
              <a:buFont typeface="Wingdings" panose="05000000000000000000" pitchFamily="2" charset="2"/>
              <a:buChar char="Ø"/>
            </a:pPr>
            <a:r>
              <a:rPr lang="ar-JO" dirty="0"/>
              <a:t>يضعون أهداف التعلّم( الأهداف الذكية ) </a:t>
            </a:r>
            <a:r>
              <a:rPr lang="en-GB" dirty="0"/>
              <a:t> SMARTGOALS </a:t>
            </a:r>
            <a:endParaRPr lang="ar-JO" dirty="0"/>
          </a:p>
          <a:p>
            <a:pPr algn="r" rtl="1">
              <a:lnSpc>
                <a:spcPct val="150000"/>
              </a:lnSpc>
              <a:buFont typeface="Wingdings" panose="05000000000000000000" pitchFamily="2" charset="2"/>
              <a:buChar char="Ø"/>
            </a:pPr>
            <a:r>
              <a:rPr lang="ar-JO" dirty="0"/>
              <a:t>يطرحون الأسئلة مفتوحة النهاية</a:t>
            </a:r>
          </a:p>
          <a:p>
            <a:pPr algn="r" rtl="1">
              <a:lnSpc>
                <a:spcPct val="150000"/>
              </a:lnSpc>
              <a:buFont typeface="Wingdings" panose="05000000000000000000" pitchFamily="2" charset="2"/>
              <a:buChar char="Ø"/>
            </a:pPr>
            <a:r>
              <a:rPr lang="ar-JO" dirty="0"/>
              <a:t>يولِّدون التحفيز والمثابرة</a:t>
            </a:r>
          </a:p>
          <a:p>
            <a:pPr algn="r" rtl="1">
              <a:lnSpc>
                <a:spcPct val="150000"/>
              </a:lnSpc>
              <a:buFont typeface="Wingdings" panose="05000000000000000000" pitchFamily="2" charset="2"/>
              <a:buChar char="Ø"/>
            </a:pPr>
            <a:r>
              <a:rPr lang="ar-JO" dirty="0"/>
              <a:t>يتأملون في التحصيل والإنجازات</a:t>
            </a:r>
            <a:endParaRPr lang="en-GB" dirty="0"/>
          </a:p>
          <a:p>
            <a:pPr algn="r" rtl="1">
              <a:lnSpc>
                <a:spcPct val="150000"/>
              </a:lnSpc>
              <a:buFont typeface="Wingdings" panose="05000000000000000000" pitchFamily="2" charset="2"/>
              <a:buChar char="Ø"/>
            </a:pPr>
            <a:r>
              <a:rPr lang="ar-JO" dirty="0"/>
              <a:t>يجرِّبون عمليات التعلّم المختلفة</a:t>
            </a:r>
          </a:p>
          <a:p>
            <a:pPr algn="r" rtl="1">
              <a:lnSpc>
                <a:spcPct val="150000"/>
              </a:lnSpc>
              <a:buFont typeface="Wingdings" panose="05000000000000000000" pitchFamily="2" charset="2"/>
              <a:buChar char="Ø"/>
            </a:pPr>
            <a:r>
              <a:rPr lang="ar-JO" dirty="0"/>
              <a:t>يُقيِّمون أنفسهم بينما يتعلّمون</a:t>
            </a:r>
          </a:p>
          <a:p>
            <a:pPr algn="r" rtl="1">
              <a:lnSpc>
                <a:spcPct val="150000"/>
              </a:lnSpc>
              <a:buFont typeface="Wingdings" panose="05000000000000000000" pitchFamily="2" charset="2"/>
              <a:buChar char="Ø"/>
            </a:pPr>
            <a:r>
              <a:rPr lang="ar-JO" dirty="0"/>
              <a:t>يُعدِّلون عمليات تعلّمهم عند الضرورة </a:t>
            </a:r>
          </a:p>
          <a:p>
            <a:pPr algn="r" rtl="1">
              <a:buFont typeface="Wingdings" panose="05000000000000000000" pitchFamily="2" charset="2"/>
              <a:buChar char="Ø"/>
            </a:pPr>
            <a:endParaRPr lang="ar-JO" dirty="0"/>
          </a:p>
          <a:p>
            <a:pPr algn="r" rtl="1">
              <a:buFont typeface="Wingdings" panose="05000000000000000000" pitchFamily="2" charset="2"/>
              <a:buChar char="Ø"/>
            </a:pPr>
            <a:endParaRPr lang="ar-JO" dirty="0"/>
          </a:p>
          <a:p>
            <a:endParaRPr lang="en-GB" dirty="0"/>
          </a:p>
        </p:txBody>
      </p:sp>
      <p:pic>
        <p:nvPicPr>
          <p:cNvPr id="6" name="Content Placeholder 4" descr="Diagram&#10;&#10;Description automatically generated">
            <a:extLst>
              <a:ext uri="{FF2B5EF4-FFF2-40B4-BE49-F238E27FC236}">
                <a16:creationId xmlns:a16="http://schemas.microsoft.com/office/drawing/2014/main" id="{78697138-DAA4-92B6-93B2-F697C5502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56" y="1457323"/>
            <a:ext cx="5301048" cy="4775114"/>
          </a:xfrm>
          <a:prstGeom prst="rect">
            <a:avLst/>
          </a:prstGeom>
        </p:spPr>
      </p:pic>
    </p:spTree>
    <p:extLst>
      <p:ext uri="{BB962C8B-B14F-4D97-AF65-F5344CB8AC3E}">
        <p14:creationId xmlns:p14="http://schemas.microsoft.com/office/powerpoint/2010/main" val="17744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59C2-3D6D-A992-D9CF-FE627F005370}"/>
              </a:ext>
            </a:extLst>
          </p:cNvPr>
          <p:cNvSpPr>
            <a:spLocks noGrp="1"/>
          </p:cNvSpPr>
          <p:nvPr>
            <p:ph type="title"/>
          </p:nvPr>
        </p:nvSpPr>
        <p:spPr>
          <a:xfrm>
            <a:off x="1066800" y="815241"/>
            <a:ext cx="10058400" cy="1450757"/>
          </a:xfrm>
        </p:spPr>
        <p:txBody>
          <a:bodyPr/>
          <a:lstStyle/>
          <a:p>
            <a:pPr algn="r"/>
            <a:r>
              <a:rPr lang="ar-JO" dirty="0"/>
              <a:t>لكي يكون التعلم فعال وذو كفاءة </a:t>
            </a:r>
            <a:br>
              <a:rPr lang="ar-JO" dirty="0"/>
            </a:br>
            <a:endParaRPr lang="en-GB" dirty="0"/>
          </a:p>
        </p:txBody>
      </p:sp>
      <p:sp>
        <p:nvSpPr>
          <p:cNvPr id="3" name="Content Placeholder 2">
            <a:extLst>
              <a:ext uri="{FF2B5EF4-FFF2-40B4-BE49-F238E27FC236}">
                <a16:creationId xmlns:a16="http://schemas.microsoft.com/office/drawing/2014/main" id="{67903F38-5C16-A204-9A4C-83FE88B0C3F5}"/>
              </a:ext>
            </a:extLst>
          </p:cNvPr>
          <p:cNvSpPr>
            <a:spLocks noGrp="1"/>
          </p:cNvSpPr>
          <p:nvPr>
            <p:ph sz="quarter" idx="13"/>
          </p:nvPr>
        </p:nvSpPr>
        <p:spPr>
          <a:xfrm>
            <a:off x="1285875" y="2004266"/>
            <a:ext cx="10058399" cy="3474720"/>
          </a:xfrm>
        </p:spPr>
        <p:txBody>
          <a:bodyPr>
            <a:normAutofit fontScale="92500" lnSpcReduction="10000"/>
          </a:bodyPr>
          <a:lstStyle/>
          <a:p>
            <a:pPr algn="r" rtl="1">
              <a:buFont typeface="Wingdings" panose="05000000000000000000" pitchFamily="2" charset="2"/>
              <a:buChar char="Ø"/>
            </a:pPr>
            <a:r>
              <a:rPr lang="ar-JO" sz="2800" dirty="0"/>
              <a:t>نماذج واضحة تطبق من قبل المعلم عند التدريس(تأسيس المهارة صراحةً ومن ثم ضمنيًا</a:t>
            </a:r>
            <a:r>
              <a:rPr lang="en-GB" sz="2800" dirty="0"/>
              <a:t>(</a:t>
            </a:r>
            <a:endParaRPr lang="ar-JO" sz="2800" dirty="0"/>
          </a:p>
          <a:p>
            <a:pPr marL="0" indent="0" algn="r" rtl="1">
              <a:buNone/>
            </a:pPr>
            <a:endParaRPr lang="ar-JO" sz="2800" dirty="0"/>
          </a:p>
          <a:p>
            <a:pPr algn="r" rtl="1">
              <a:buFont typeface="Wingdings" panose="05000000000000000000" pitchFamily="2" charset="2"/>
              <a:buChar char="Ø"/>
            </a:pPr>
            <a:r>
              <a:rPr lang="ar-JO" sz="2800" dirty="0"/>
              <a:t>توقعات واضحة للطلبة</a:t>
            </a:r>
          </a:p>
          <a:p>
            <a:pPr marL="0" indent="0" algn="r" rtl="1">
              <a:buNone/>
            </a:pPr>
            <a:endParaRPr lang="ar-JO" sz="2800" dirty="0"/>
          </a:p>
          <a:p>
            <a:pPr algn="r" rtl="1">
              <a:buFont typeface="Wingdings" panose="05000000000000000000" pitchFamily="2" charset="2"/>
              <a:buChar char="Ø"/>
            </a:pPr>
            <a:r>
              <a:rPr lang="ar-JO" sz="2800" dirty="0"/>
              <a:t>معيار تنموي واضح </a:t>
            </a:r>
          </a:p>
          <a:p>
            <a:pPr marL="0" indent="0" algn="r" rtl="1">
              <a:buNone/>
            </a:pPr>
            <a:endParaRPr lang="ar-JO" sz="2800" dirty="0"/>
          </a:p>
          <a:p>
            <a:pPr algn="r" rtl="1">
              <a:buFont typeface="Wingdings" panose="05000000000000000000" pitchFamily="2" charset="2"/>
              <a:buChar char="Ø"/>
            </a:pPr>
            <a:r>
              <a:rPr lang="ar-JO" sz="2800" dirty="0"/>
              <a:t>فرص متعددة للممارسة </a:t>
            </a:r>
          </a:p>
          <a:p>
            <a:pPr algn="r"/>
            <a:endParaRPr lang="en-GB" dirty="0"/>
          </a:p>
        </p:txBody>
      </p:sp>
      <p:pic>
        <p:nvPicPr>
          <p:cNvPr id="4" name="Picture 3">
            <a:extLst>
              <a:ext uri="{FF2B5EF4-FFF2-40B4-BE49-F238E27FC236}">
                <a16:creationId xmlns:a16="http://schemas.microsoft.com/office/drawing/2014/main" id="{CBD4EEFA-8F57-76AA-E4BF-7E426E26074D}"/>
              </a:ext>
            </a:extLst>
          </p:cNvPr>
          <p:cNvPicPr>
            <a:picLocks noChangeAspect="1"/>
          </p:cNvPicPr>
          <p:nvPr/>
        </p:nvPicPr>
        <p:blipFill>
          <a:blip r:embed="rId3"/>
          <a:stretch>
            <a:fillRect/>
          </a:stretch>
        </p:blipFill>
        <p:spPr>
          <a:xfrm>
            <a:off x="1285875" y="2690478"/>
            <a:ext cx="3441700" cy="3264004"/>
          </a:xfrm>
          <a:prstGeom prst="rect">
            <a:avLst/>
          </a:prstGeom>
        </p:spPr>
      </p:pic>
    </p:spTree>
    <p:extLst>
      <p:ext uri="{BB962C8B-B14F-4D97-AF65-F5344CB8AC3E}">
        <p14:creationId xmlns:p14="http://schemas.microsoft.com/office/powerpoint/2010/main" val="25227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8B2-0355-3370-D4FE-55A9B0ABC885}"/>
              </a:ext>
            </a:extLst>
          </p:cNvPr>
          <p:cNvSpPr>
            <a:spLocks noGrp="1"/>
          </p:cNvSpPr>
          <p:nvPr>
            <p:ph type="title" idx="4294967295"/>
          </p:nvPr>
        </p:nvSpPr>
        <p:spPr>
          <a:xfrm>
            <a:off x="2133600" y="287338"/>
            <a:ext cx="10058400" cy="1449387"/>
          </a:xfrm>
        </p:spPr>
        <p:txBody>
          <a:bodyPr/>
          <a:lstStyle/>
          <a:p>
            <a:r>
              <a:rPr lang="en-GB"/>
              <a:t> </a:t>
            </a:r>
            <a:endParaRPr lang="en-GB" dirty="0"/>
          </a:p>
        </p:txBody>
      </p:sp>
      <p:sp>
        <p:nvSpPr>
          <p:cNvPr id="7" name="Content Placeholder 6">
            <a:extLst>
              <a:ext uri="{FF2B5EF4-FFF2-40B4-BE49-F238E27FC236}">
                <a16:creationId xmlns:a16="http://schemas.microsoft.com/office/drawing/2014/main" id="{261237AD-471F-276F-3122-67122D28226D}"/>
              </a:ext>
            </a:extLst>
          </p:cNvPr>
          <p:cNvSpPr>
            <a:spLocks noGrp="1"/>
          </p:cNvSpPr>
          <p:nvPr>
            <p:ph sz="quarter" idx="4294967295"/>
          </p:nvPr>
        </p:nvSpPr>
        <p:spPr>
          <a:xfrm>
            <a:off x="1739000" y="186920"/>
            <a:ext cx="8534400" cy="3475038"/>
          </a:xfrm>
        </p:spPr>
        <p:txBody>
          <a:bodyPr>
            <a:normAutofit/>
          </a:bodyPr>
          <a:lstStyle/>
          <a:p>
            <a:pPr marL="0" indent="0" algn="ctr">
              <a:buNone/>
            </a:pPr>
            <a:r>
              <a:rPr lang="ar-JO" sz="2800" b="1" dirty="0"/>
              <a:t> </a:t>
            </a:r>
            <a:r>
              <a:rPr lang="en-GB" sz="2800" b="1" dirty="0"/>
              <a:t> </a:t>
            </a:r>
            <a:r>
              <a:rPr lang="ar-JO" sz="2800" b="1" dirty="0"/>
              <a:t>التنظيم الذاتي- أعلى درجات الاتقان فيما يخص تطور المهارات  </a:t>
            </a:r>
            <a:endParaRPr lang="en-GB" sz="2800" b="1" dirty="0"/>
          </a:p>
        </p:txBody>
      </p:sp>
      <p:graphicFrame>
        <p:nvGraphicFramePr>
          <p:cNvPr id="8" name="Table 7">
            <a:extLst>
              <a:ext uri="{FF2B5EF4-FFF2-40B4-BE49-F238E27FC236}">
                <a16:creationId xmlns:a16="http://schemas.microsoft.com/office/drawing/2014/main" id="{3A78B5CE-53B9-0C08-C816-E5FB87F84D7A}"/>
              </a:ext>
            </a:extLst>
          </p:cNvPr>
          <p:cNvGraphicFramePr>
            <a:graphicFrameLocks noGrp="1"/>
          </p:cNvGraphicFramePr>
          <p:nvPr>
            <p:extLst>
              <p:ext uri="{D42A27DB-BD31-4B8C-83A1-F6EECF244321}">
                <p14:modId xmlns:p14="http://schemas.microsoft.com/office/powerpoint/2010/main" val="2693462929"/>
              </p:ext>
            </p:extLst>
          </p:nvPr>
        </p:nvGraphicFramePr>
        <p:xfrm>
          <a:off x="1966356" y="1115325"/>
          <a:ext cx="8092044" cy="2462765"/>
        </p:xfrm>
        <a:graphic>
          <a:graphicData uri="http://schemas.openxmlformats.org/drawingml/2006/table">
            <a:tbl>
              <a:tblPr>
                <a:tableStyleId>{5C22544A-7EE6-4342-B048-85BDC9FD1C3A}</a:tableStyleId>
              </a:tblPr>
              <a:tblGrid>
                <a:gridCol w="2032068">
                  <a:extLst>
                    <a:ext uri="{9D8B030D-6E8A-4147-A177-3AD203B41FA5}">
                      <a16:colId xmlns:a16="http://schemas.microsoft.com/office/drawing/2014/main" val="3610507703"/>
                    </a:ext>
                  </a:extLst>
                </a:gridCol>
                <a:gridCol w="2019712">
                  <a:extLst>
                    <a:ext uri="{9D8B030D-6E8A-4147-A177-3AD203B41FA5}">
                      <a16:colId xmlns:a16="http://schemas.microsoft.com/office/drawing/2014/main" val="4073645506"/>
                    </a:ext>
                  </a:extLst>
                </a:gridCol>
                <a:gridCol w="2019712">
                  <a:extLst>
                    <a:ext uri="{9D8B030D-6E8A-4147-A177-3AD203B41FA5}">
                      <a16:colId xmlns:a16="http://schemas.microsoft.com/office/drawing/2014/main" val="2677765346"/>
                    </a:ext>
                  </a:extLst>
                </a:gridCol>
                <a:gridCol w="2020552">
                  <a:extLst>
                    <a:ext uri="{9D8B030D-6E8A-4147-A177-3AD203B41FA5}">
                      <a16:colId xmlns:a16="http://schemas.microsoft.com/office/drawing/2014/main" val="1462315545"/>
                    </a:ext>
                  </a:extLst>
                </a:gridCol>
              </a:tblGrid>
              <a:tr h="677117">
                <a:tc>
                  <a:txBody>
                    <a:bodyPr/>
                    <a:lstStyle/>
                    <a:p>
                      <a:pPr algn="ctr">
                        <a:lnSpc>
                          <a:spcPct val="115000"/>
                        </a:lnSpc>
                        <a:spcAft>
                          <a:spcPts val="1000"/>
                        </a:spcAft>
                      </a:pPr>
                      <a:r>
                        <a:rPr lang="ar-JO" sz="2000" b="1" dirty="0">
                          <a:effectLst/>
                          <a:latin typeface="Calibri" panose="020F0502020204030204" pitchFamily="34" charset="0"/>
                          <a:ea typeface="Calibri" panose="020F0502020204030204" pitchFamily="34" charset="0"/>
                          <a:cs typeface="Arial" panose="020B0604020202020204" pitchFamily="34" charset="0"/>
                        </a:rPr>
                        <a:t>تعليم الأقران/ المشاركة</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algn="ctr">
                        <a:lnSpc>
                          <a:spcPct val="115000"/>
                        </a:lnSpc>
                        <a:spcAft>
                          <a:spcPts val="1000"/>
                        </a:spcAft>
                      </a:pPr>
                      <a:r>
                        <a:rPr lang="ar-JO" sz="2000" b="1" dirty="0">
                          <a:effectLst/>
                          <a:latin typeface="Calibri" panose="020F0502020204030204" pitchFamily="34" charset="0"/>
                          <a:ea typeface="Calibri" panose="020F0502020204030204" pitchFamily="34" charset="0"/>
                          <a:cs typeface="Arial" panose="020B0604020202020204" pitchFamily="34" charset="0"/>
                        </a:rPr>
                        <a:t>التطبيق </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algn="ctr">
                        <a:lnSpc>
                          <a:spcPct val="115000"/>
                        </a:lnSpc>
                        <a:spcAft>
                          <a:spcPts val="1000"/>
                        </a:spcAft>
                      </a:pPr>
                      <a:r>
                        <a:rPr lang="ar-JO" sz="2000" b="1" dirty="0">
                          <a:effectLst/>
                          <a:latin typeface="Calibri" panose="020F0502020204030204" pitchFamily="34" charset="0"/>
                          <a:ea typeface="Calibri" panose="020F0502020204030204" pitchFamily="34" charset="0"/>
                          <a:cs typeface="Arial" panose="020B0604020202020204" pitchFamily="34" charset="0"/>
                        </a:rPr>
                        <a:t>نسخ </a:t>
                      </a:r>
                    </a:p>
                    <a:p>
                      <a:pPr algn="ctr">
                        <a:lnSpc>
                          <a:spcPct val="115000"/>
                        </a:lnSpc>
                        <a:spcAft>
                          <a:spcPts val="1000"/>
                        </a:spcAft>
                      </a:pPr>
                      <a:endParaRPr lang="en-GB" sz="2000" b="1" dirty="0">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algn="ctr">
                        <a:lnSpc>
                          <a:spcPct val="115000"/>
                        </a:lnSpc>
                        <a:spcAft>
                          <a:spcPts val="1000"/>
                        </a:spcAft>
                      </a:pPr>
                      <a:r>
                        <a:rPr lang="ar-JO" sz="2000" b="1" dirty="0">
                          <a:effectLst/>
                          <a:latin typeface="Calibri" panose="020F0502020204030204" pitchFamily="34" charset="0"/>
                          <a:ea typeface="Calibri" panose="020F0502020204030204" pitchFamily="34" charset="0"/>
                          <a:cs typeface="Arial" panose="020B0604020202020204" pitchFamily="34" charset="0"/>
                        </a:rPr>
                        <a:t>المشاهدة </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extLst>
                  <a:ext uri="{0D108BD9-81ED-4DB2-BD59-A6C34878D82A}">
                    <a16:rowId xmlns:a16="http://schemas.microsoft.com/office/drawing/2014/main" val="3047703275"/>
                  </a:ext>
                </a:extLst>
              </a:tr>
              <a:tr h="1476796">
                <a:tc>
                  <a:txBody>
                    <a:bodyPr/>
                    <a:lstStyle/>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يمكن أن يدرب الآخرين على المهارة </a:t>
                      </a:r>
                    </a:p>
                    <a:p>
                      <a:pPr marL="0" indent="0" algn="r">
                        <a:lnSpc>
                          <a:spcPct val="115000"/>
                        </a:lnSpc>
                        <a:spcAft>
                          <a:spcPts val="1000"/>
                        </a:spcAft>
                        <a:buFont typeface="Arial" panose="020B0604020202020204" pitchFamily="34" charset="0"/>
                        <a:buNone/>
                      </a:pPr>
                      <a:endPar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درجة عالية من التنظيم الذاتي</a:t>
                      </a:r>
                      <a:endParaRPr lang="en-GB"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يمكنه تطبيق المهارة عند الطلب </a:t>
                      </a:r>
                    </a:p>
                    <a:p>
                      <a:pPr marL="0" indent="0" algn="r">
                        <a:lnSpc>
                          <a:spcPct val="115000"/>
                        </a:lnSpc>
                        <a:spcAft>
                          <a:spcPts val="1000"/>
                        </a:spcAft>
                        <a:buFont typeface="Arial" panose="020B0604020202020204" pitchFamily="34" charset="0"/>
                        <a:buNone/>
                      </a:pPr>
                      <a:endPar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درجة قليلة من الدعم من جانب المعلم</a:t>
                      </a:r>
                      <a:endParaRPr lang="en-GB"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يمكن للمتعلم أن ينسخ عند رؤيته للمهارة تطبق أمامه </a:t>
                      </a:r>
                    </a:p>
                    <a:p>
                      <a:pPr marL="0" indent="0" algn="r">
                        <a:lnSpc>
                          <a:spcPct val="115000"/>
                        </a:lnSpc>
                        <a:spcAft>
                          <a:spcPts val="1000"/>
                        </a:spcAft>
                        <a:buFont typeface="Arial" panose="020B0604020202020204" pitchFamily="34" charset="0"/>
                        <a:buNone/>
                      </a:pPr>
                      <a:endPar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درجات متوسطة من الدعم من قبل المعلم </a:t>
                      </a:r>
                      <a:endParaRPr lang="en-GB"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tc>
                  <a:txBody>
                    <a:bodyPr/>
                    <a:lstStyle/>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مشاهدة الآخرين عند تطبيق واستخدام  المهارة </a:t>
                      </a:r>
                    </a:p>
                    <a:p>
                      <a:pPr marL="0" indent="0" algn="r">
                        <a:lnSpc>
                          <a:spcPct val="115000"/>
                        </a:lnSpc>
                        <a:spcAft>
                          <a:spcPts val="1000"/>
                        </a:spcAft>
                        <a:buFont typeface="Arial" panose="020B0604020202020204" pitchFamily="34" charset="0"/>
                        <a:buNone/>
                      </a:pPr>
                      <a:endPar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Aft>
                          <a:spcPts val="1000"/>
                        </a:spcAft>
                        <a:buFont typeface="Arial" panose="020B0604020202020204" pitchFamily="34" charset="0"/>
                        <a:buNone/>
                      </a:pPr>
                      <a:r>
                        <a:rPr lang="ar-JO"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درجات عالية من الدعم من قبل المعلم </a:t>
                      </a:r>
                      <a:endParaRPr lang="en-GB" sz="1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35" marR="42135" marT="8658" marB="0">
                    <a:solidFill>
                      <a:schemeClr val="accent1"/>
                    </a:solidFill>
                  </a:tcPr>
                </a:tc>
                <a:extLst>
                  <a:ext uri="{0D108BD9-81ED-4DB2-BD59-A6C34878D82A}">
                    <a16:rowId xmlns:a16="http://schemas.microsoft.com/office/drawing/2014/main" val="3821338890"/>
                  </a:ext>
                </a:extLst>
              </a:tr>
            </a:tbl>
          </a:graphicData>
        </a:graphic>
      </p:graphicFrame>
      <p:grpSp>
        <p:nvGrpSpPr>
          <p:cNvPr id="4" name="Group 3">
            <a:extLst>
              <a:ext uri="{FF2B5EF4-FFF2-40B4-BE49-F238E27FC236}">
                <a16:creationId xmlns:a16="http://schemas.microsoft.com/office/drawing/2014/main" id="{F53C6DE8-B87E-CDF1-CE64-2DBAC57A2C1A}"/>
              </a:ext>
            </a:extLst>
          </p:cNvPr>
          <p:cNvGrpSpPr/>
          <p:nvPr/>
        </p:nvGrpSpPr>
        <p:grpSpPr>
          <a:xfrm>
            <a:off x="3946156" y="3432205"/>
            <a:ext cx="4257675" cy="984885"/>
            <a:chOff x="3946156" y="3432205"/>
            <a:chExt cx="4257675" cy="984885"/>
          </a:xfrm>
        </p:grpSpPr>
        <p:sp>
          <p:nvSpPr>
            <p:cNvPr id="9" name="Arrow: Right 8">
              <a:extLst>
                <a:ext uri="{FF2B5EF4-FFF2-40B4-BE49-F238E27FC236}">
                  <a16:creationId xmlns:a16="http://schemas.microsoft.com/office/drawing/2014/main" id="{A6914014-0E54-E42B-AD93-6D1D8A7E462C}"/>
                </a:ext>
              </a:extLst>
            </p:cNvPr>
            <p:cNvSpPr/>
            <p:nvPr/>
          </p:nvSpPr>
          <p:spPr>
            <a:xfrm rot="10800000">
              <a:off x="3946156" y="3720437"/>
              <a:ext cx="4257675" cy="410555"/>
            </a:xfrm>
            <a:prstGeom prst="rightArrow">
              <a:avLst/>
            </a:prstGeom>
            <a:solidFill>
              <a:srgbClr val="C0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3">
              <a:extLst>
                <a:ext uri="{FF2B5EF4-FFF2-40B4-BE49-F238E27FC236}">
                  <a16:creationId xmlns:a16="http://schemas.microsoft.com/office/drawing/2014/main" id="{1DE46C7B-CF7F-C929-E6D4-042C0EC86066}"/>
                </a:ext>
              </a:extLst>
            </p:cNvPr>
            <p:cNvSpPr>
              <a:spLocks noChangeArrowheads="1"/>
            </p:cNvSpPr>
            <p:nvPr/>
          </p:nvSpPr>
          <p:spPr bwMode="auto">
            <a:xfrm>
              <a:off x="4857751" y="3432205"/>
              <a:ext cx="233362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NZ" altLang="en-US" sz="2000" b="1" dirty="0">
                  <a:latin typeface="Calibri" panose="020F0502020204030204" pitchFamily="34" charset="0"/>
                  <a:ea typeface="Calibri" panose="020F0502020204030204" pitchFamily="34" charset="0"/>
                  <a:cs typeface="Arial" panose="020B0604020202020204" pitchFamily="34" charset="0"/>
                </a:rPr>
                <a:t>                               </a:t>
              </a:r>
              <a:r>
                <a:rPr lang="ar-JO" altLang="en-US" sz="2000" b="1" dirty="0">
                  <a:latin typeface="Calibri" panose="020F0502020204030204" pitchFamily="34" charset="0"/>
                  <a:ea typeface="Calibri" panose="020F0502020204030204" pitchFamily="34" charset="0"/>
                  <a:cs typeface="Arial" panose="020B0604020202020204" pitchFamily="34" charset="0"/>
                </a:rPr>
                <a:t>الإدارة الذاتية </a:t>
              </a:r>
              <a:r>
                <a:rPr lang="en-NZ" altLang="en-US" sz="2000" b="1" dirty="0">
                  <a:latin typeface="Calibri" panose="020F0502020204030204" pitchFamily="34" charset="0"/>
                  <a:ea typeface="Calibri" panose="020F0502020204030204" pitchFamily="34" charset="0"/>
                  <a:cs typeface="Arial" panose="020B0604020202020204" pitchFamily="34" charset="0"/>
                </a:rPr>
                <a:t> </a:t>
              </a:r>
              <a:r>
                <a:rPr lang="ar-JO" altLang="en-US" sz="2000" b="1" dirty="0">
                  <a:latin typeface="Calibri" panose="020F0502020204030204" pitchFamily="34" charset="0"/>
                  <a:ea typeface="Calibri" panose="020F0502020204030204" pitchFamily="34" charset="0"/>
                  <a:cs typeface="Arial" panose="020B0604020202020204" pitchFamily="34" charset="0"/>
                </a:rPr>
                <a:t>زيادة </a:t>
              </a:r>
              <a:endParaRPr lang="en-GB" altLang="en-US" sz="1050" dirty="0"/>
            </a:p>
            <a:p>
              <a:pPr defTabSz="914400" eaLnBrk="0" fontAlgn="base" hangingPunct="0">
                <a:spcBef>
                  <a:spcPct val="0"/>
                </a:spcBef>
                <a:spcAft>
                  <a:spcPct val="0"/>
                </a:spcAft>
              </a:pPr>
              <a:endParaRPr lang="en-GB" altLang="en-US" dirty="0">
                <a:latin typeface="Arial" panose="020B0604020202020204" pitchFamily="34" charset="0"/>
              </a:endParaRPr>
            </a:p>
          </p:txBody>
        </p:sp>
      </p:grpSp>
      <p:graphicFrame>
        <p:nvGraphicFramePr>
          <p:cNvPr id="11" name="Table 10">
            <a:extLst>
              <a:ext uri="{FF2B5EF4-FFF2-40B4-BE49-F238E27FC236}">
                <a16:creationId xmlns:a16="http://schemas.microsoft.com/office/drawing/2014/main" id="{3556BF8F-511E-503D-17A2-5B9909398895}"/>
              </a:ext>
            </a:extLst>
          </p:cNvPr>
          <p:cNvGraphicFramePr>
            <a:graphicFrameLocks noGrp="1"/>
          </p:cNvGraphicFramePr>
          <p:nvPr>
            <p:extLst>
              <p:ext uri="{D42A27DB-BD31-4B8C-83A1-F6EECF244321}">
                <p14:modId xmlns:p14="http://schemas.microsoft.com/office/powerpoint/2010/main" val="159827034"/>
              </p:ext>
            </p:extLst>
          </p:nvPr>
        </p:nvGraphicFramePr>
        <p:xfrm>
          <a:off x="1966356" y="4359790"/>
          <a:ext cx="8079688" cy="1582337"/>
        </p:xfrm>
        <a:graphic>
          <a:graphicData uri="http://schemas.openxmlformats.org/drawingml/2006/table">
            <a:tbl>
              <a:tblPr firstRow="1" bandRow="1">
                <a:tableStyleId>{5C22544A-7EE6-4342-B048-85BDC9FD1C3A}</a:tableStyleId>
              </a:tblPr>
              <a:tblGrid>
                <a:gridCol w="1989438">
                  <a:extLst>
                    <a:ext uri="{9D8B030D-6E8A-4147-A177-3AD203B41FA5}">
                      <a16:colId xmlns:a16="http://schemas.microsoft.com/office/drawing/2014/main" val="1256017864"/>
                    </a:ext>
                  </a:extLst>
                </a:gridCol>
                <a:gridCol w="2150076">
                  <a:extLst>
                    <a:ext uri="{9D8B030D-6E8A-4147-A177-3AD203B41FA5}">
                      <a16:colId xmlns:a16="http://schemas.microsoft.com/office/drawing/2014/main" val="2502339868"/>
                    </a:ext>
                  </a:extLst>
                </a:gridCol>
                <a:gridCol w="3940174">
                  <a:extLst>
                    <a:ext uri="{9D8B030D-6E8A-4147-A177-3AD203B41FA5}">
                      <a16:colId xmlns:a16="http://schemas.microsoft.com/office/drawing/2014/main" val="1235920062"/>
                    </a:ext>
                  </a:extLst>
                </a:gridCol>
              </a:tblGrid>
              <a:tr h="1582337">
                <a:tc>
                  <a:txBody>
                    <a:bodyPr/>
                    <a:lstStyle/>
                    <a:p>
                      <a:pPr algn="r">
                        <a:lnSpc>
                          <a:spcPct val="115000"/>
                        </a:lnSpc>
                        <a:spcAft>
                          <a:spcPts val="1000"/>
                        </a:spcAft>
                      </a:pPr>
                      <a:r>
                        <a:rPr lang="ar-JO"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الاتقان- هي مقدرة الطالب على استخدام هذه المهارة باستقلالية تامة </a:t>
                      </a:r>
                      <a:endParaRPr lang="en-GB"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3116" marR="83116" marT="41558" marB="41558">
                    <a:solidFill>
                      <a:schemeClr val="accent1"/>
                    </a:solidFill>
                  </a:tcPr>
                </a:tc>
                <a:tc>
                  <a:txBody>
                    <a:bodyPr/>
                    <a:lstStyle/>
                    <a:p>
                      <a:pPr algn="r">
                        <a:lnSpc>
                          <a:spcPct val="115000"/>
                        </a:lnSpc>
                        <a:spcAft>
                          <a:spcPts val="1000"/>
                        </a:spcAft>
                      </a:pPr>
                      <a:r>
                        <a:rPr lang="ar-JO"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الممارسة- هي مرحلة التي يكون فيها التطبيق والتطور في أداء هذه المهارة.</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3116" marR="83116" marT="41558" marB="41558">
                    <a:solidFill>
                      <a:schemeClr val="accent1"/>
                    </a:solidFill>
                  </a:tcPr>
                </a:tc>
                <a:tc>
                  <a:txBody>
                    <a:bodyPr/>
                    <a:lstStyle/>
                    <a:p>
                      <a:pPr algn="r" rtl="1">
                        <a:lnSpc>
                          <a:spcPct val="115000"/>
                        </a:lnSpc>
                        <a:spcAft>
                          <a:spcPts val="1000"/>
                        </a:spcAft>
                      </a:pPr>
                      <a:r>
                        <a:rPr lang="ar-JO" sz="1800" b="0" dirty="0">
                          <a:solidFill>
                            <a:schemeClr val="tx1"/>
                          </a:solidFill>
                          <a:effectLst/>
                        </a:rPr>
                        <a:t>التهيئة- هي تقديم وتعريف الطالب على هذه المهارة لأول مرة.</a:t>
                      </a:r>
                      <a:endParaRPr lang="en-NZ" sz="1800" b="0" dirty="0">
                        <a:solidFill>
                          <a:schemeClr val="tx1"/>
                        </a:solidFill>
                        <a:effectLst/>
                      </a:endParaRPr>
                    </a:p>
                    <a:p>
                      <a:pPr algn="r">
                        <a:lnSpc>
                          <a:spcPct val="115000"/>
                        </a:lnSpc>
                        <a:spcAft>
                          <a:spcPts val="1000"/>
                        </a:spcAft>
                      </a:pPr>
                      <a:r>
                        <a:rPr lang="en-NZ"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3116" marR="83116" marT="41558" marB="41558">
                    <a:solidFill>
                      <a:schemeClr val="accent1"/>
                    </a:solidFill>
                  </a:tcPr>
                </a:tc>
                <a:extLst>
                  <a:ext uri="{0D108BD9-81ED-4DB2-BD59-A6C34878D82A}">
                    <a16:rowId xmlns:a16="http://schemas.microsoft.com/office/drawing/2014/main" val="2116796761"/>
                  </a:ext>
                </a:extLst>
              </a:tr>
            </a:tbl>
          </a:graphicData>
        </a:graphic>
      </p:graphicFrame>
    </p:spTree>
    <p:extLst>
      <p:ext uri="{BB962C8B-B14F-4D97-AF65-F5344CB8AC3E}">
        <p14:creationId xmlns:p14="http://schemas.microsoft.com/office/powerpoint/2010/main" val="20577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76B8-4026-A443-B8AE-2B7D800FFF83}"/>
              </a:ext>
            </a:extLst>
          </p:cNvPr>
          <p:cNvSpPr>
            <a:spLocks noGrp="1"/>
          </p:cNvSpPr>
          <p:nvPr>
            <p:ph type="title"/>
          </p:nvPr>
        </p:nvSpPr>
        <p:spPr>
          <a:xfrm>
            <a:off x="-150754" y="295830"/>
            <a:ext cx="11284190" cy="1450757"/>
          </a:xfrm>
        </p:spPr>
        <p:txBody>
          <a:bodyPr>
            <a:noAutofit/>
          </a:bodyPr>
          <a:lstStyle/>
          <a:p>
            <a:pPr algn="r"/>
            <a:br>
              <a:rPr lang="en-GB" sz="4000" b="1" dirty="0"/>
            </a:br>
            <a:r>
              <a:rPr lang="ar-JO" sz="4000" b="1" dirty="0"/>
              <a:t>نشاط تشاركي                                                            </a:t>
            </a:r>
            <a:endParaRPr lang="en-GB" sz="4000" b="1" dirty="0"/>
          </a:p>
        </p:txBody>
      </p:sp>
      <p:sp>
        <p:nvSpPr>
          <p:cNvPr id="3" name="Rectangle 2"/>
          <p:cNvSpPr/>
          <p:nvPr/>
        </p:nvSpPr>
        <p:spPr>
          <a:xfrm>
            <a:off x="185738" y="2468858"/>
            <a:ext cx="11852213" cy="2677656"/>
          </a:xfrm>
          <a:prstGeom prst="rect">
            <a:avLst/>
          </a:prstGeom>
        </p:spPr>
        <p:txBody>
          <a:bodyPr wrap="square">
            <a:spAutoFit/>
          </a:bodyPr>
          <a:lstStyle/>
          <a:p>
            <a:pPr algn="r" rtl="1"/>
            <a:r>
              <a:rPr lang="en-GB" sz="3200" b="1" dirty="0"/>
              <a:t>  </a:t>
            </a:r>
            <a:r>
              <a:rPr lang="ar-JO" sz="3200" b="1" dirty="0"/>
              <a:t>اقرأ العبارة التالية </a:t>
            </a:r>
          </a:p>
          <a:p>
            <a:pPr algn="r" rtl="1"/>
            <a:endParaRPr lang="ar-JO" sz="3200" b="1" dirty="0"/>
          </a:p>
          <a:p>
            <a:pPr algn="ctr" rtl="1"/>
            <a:r>
              <a:rPr lang="ar-JO" sz="4000" b="1" dirty="0">
                <a:solidFill>
                  <a:schemeClr val="accent1">
                    <a:lumMod val="60000"/>
                    <a:lumOff val="40000"/>
                  </a:schemeClr>
                </a:solidFill>
              </a:rPr>
              <a:t>يتحمّل الحضور/ المشاهد مسؤوليّة ما إذا كان  التّقرير صحيحًا أم لا. </a:t>
            </a:r>
            <a:br>
              <a:rPr lang="ar-JO" sz="3200" b="1" dirty="0">
                <a:solidFill>
                  <a:schemeClr val="accent1">
                    <a:lumMod val="60000"/>
                    <a:lumOff val="40000"/>
                  </a:schemeClr>
                </a:solidFill>
              </a:rPr>
            </a:br>
            <a:br>
              <a:rPr lang="ar-JO" sz="3200" b="1" dirty="0">
                <a:solidFill>
                  <a:schemeClr val="accent1">
                    <a:lumMod val="60000"/>
                    <a:lumOff val="40000"/>
                  </a:schemeClr>
                </a:solidFill>
              </a:rPr>
            </a:b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385400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4A6F2-184E-AC4D-9105-4A5E93D49815}"/>
              </a:ext>
            </a:extLst>
          </p:cNvPr>
          <p:cNvSpPr>
            <a:spLocks noGrp="1"/>
          </p:cNvSpPr>
          <p:nvPr>
            <p:ph idx="1"/>
          </p:nvPr>
        </p:nvSpPr>
        <p:spPr>
          <a:xfrm>
            <a:off x="-371302" y="5584217"/>
            <a:ext cx="6467302" cy="3309083"/>
          </a:xfrm>
        </p:spPr>
        <p:txBody>
          <a:bodyPr>
            <a:normAutofit/>
          </a:bodyPr>
          <a:lstStyle/>
          <a:p>
            <a:pPr marL="0" indent="0" algn="ctr">
              <a:lnSpc>
                <a:spcPct val="100000"/>
              </a:lnSpc>
              <a:buNone/>
            </a:pPr>
            <a:r>
              <a:rPr lang="en-GB" sz="2800" b="1" dirty="0">
                <a:solidFill>
                  <a:schemeClr val="accent2">
                    <a:lumMod val="60000"/>
                    <a:lumOff val="40000"/>
                  </a:schemeClr>
                </a:solidFill>
              </a:rPr>
              <a:t> </a:t>
            </a:r>
            <a:r>
              <a:rPr lang="ar-JO" sz="2800" b="1" dirty="0">
                <a:solidFill>
                  <a:schemeClr val="accent2">
                    <a:lumMod val="60000"/>
                    <a:lumOff val="40000"/>
                  </a:schemeClr>
                </a:solidFill>
              </a:rPr>
              <a:t>       مناظرة الزّوايا</a:t>
            </a:r>
            <a:r>
              <a:rPr lang="ar-JO" sz="2800" b="1" baseline="0" dirty="0">
                <a:solidFill>
                  <a:schemeClr val="accent2">
                    <a:lumMod val="60000"/>
                    <a:lumOff val="40000"/>
                  </a:schemeClr>
                </a:solidFill>
              </a:rPr>
              <a:t> الأربعة</a:t>
            </a:r>
            <a:endParaRPr lang="ar-JO" sz="1600" b="1" baseline="0" dirty="0">
              <a:solidFill>
                <a:schemeClr val="accent2">
                  <a:lumMod val="60000"/>
                  <a:lumOff val="40000"/>
                </a:schemeClr>
              </a:solidFill>
            </a:endParaRPr>
          </a:p>
          <a:p>
            <a:pPr>
              <a:lnSpc>
                <a:spcPct val="100000"/>
              </a:lnSpc>
            </a:pPr>
            <a:endParaRPr lang="en-GB" sz="1700" i="1" dirty="0">
              <a:solidFill>
                <a:schemeClr val="accent2">
                  <a:lumMod val="60000"/>
                  <a:lumOff val="40000"/>
                </a:schemeClr>
              </a:solidFill>
            </a:endParaRPr>
          </a:p>
        </p:txBody>
      </p:sp>
      <p:sp>
        <p:nvSpPr>
          <p:cNvPr id="4" name="Rounded Rectangle 3">
            <a:extLst>
              <a:ext uri="{FF2B5EF4-FFF2-40B4-BE49-F238E27FC236}">
                <a16:creationId xmlns:a16="http://schemas.microsoft.com/office/drawing/2014/main" id="{51635E63-5A1A-7B43-9A5D-50A613BD71DF}"/>
              </a:ext>
            </a:extLst>
          </p:cNvPr>
          <p:cNvSpPr/>
          <p:nvPr/>
        </p:nvSpPr>
        <p:spPr>
          <a:xfrm>
            <a:off x="989267" y="346836"/>
            <a:ext cx="3782758" cy="1281939"/>
          </a:xfrm>
          <a:custGeom>
            <a:avLst/>
            <a:gdLst>
              <a:gd name="connsiteX0" fmla="*/ 0 w 3782758"/>
              <a:gd name="connsiteY0" fmla="*/ 213661 h 1281939"/>
              <a:gd name="connsiteX1" fmla="*/ 213661 w 3782758"/>
              <a:gd name="connsiteY1" fmla="*/ 0 h 1281939"/>
              <a:gd name="connsiteX2" fmla="*/ 840009 w 3782758"/>
              <a:gd name="connsiteY2" fmla="*/ 0 h 1281939"/>
              <a:gd name="connsiteX3" fmla="*/ 1365694 w 3782758"/>
              <a:gd name="connsiteY3" fmla="*/ 0 h 1281939"/>
              <a:gd name="connsiteX4" fmla="*/ 1857825 w 3782758"/>
              <a:gd name="connsiteY4" fmla="*/ 0 h 1281939"/>
              <a:gd name="connsiteX5" fmla="*/ 2450618 w 3782758"/>
              <a:gd name="connsiteY5" fmla="*/ 0 h 1281939"/>
              <a:gd name="connsiteX6" fmla="*/ 2976303 w 3782758"/>
              <a:gd name="connsiteY6" fmla="*/ 0 h 1281939"/>
              <a:gd name="connsiteX7" fmla="*/ 3569097 w 3782758"/>
              <a:gd name="connsiteY7" fmla="*/ 0 h 1281939"/>
              <a:gd name="connsiteX8" fmla="*/ 3782758 w 3782758"/>
              <a:gd name="connsiteY8" fmla="*/ 213661 h 1281939"/>
              <a:gd name="connsiteX9" fmla="*/ 3782758 w 3782758"/>
              <a:gd name="connsiteY9" fmla="*/ 623877 h 1281939"/>
              <a:gd name="connsiteX10" fmla="*/ 3782758 w 3782758"/>
              <a:gd name="connsiteY10" fmla="*/ 1068278 h 1281939"/>
              <a:gd name="connsiteX11" fmla="*/ 3569097 w 3782758"/>
              <a:gd name="connsiteY11" fmla="*/ 1281939 h 1281939"/>
              <a:gd name="connsiteX12" fmla="*/ 3110521 w 3782758"/>
              <a:gd name="connsiteY12" fmla="*/ 1281939 h 1281939"/>
              <a:gd name="connsiteX13" fmla="*/ 2484173 w 3782758"/>
              <a:gd name="connsiteY13" fmla="*/ 1281939 h 1281939"/>
              <a:gd name="connsiteX14" fmla="*/ 1992042 w 3782758"/>
              <a:gd name="connsiteY14" fmla="*/ 1281939 h 1281939"/>
              <a:gd name="connsiteX15" fmla="*/ 1432803 w 3782758"/>
              <a:gd name="connsiteY15" fmla="*/ 1281939 h 1281939"/>
              <a:gd name="connsiteX16" fmla="*/ 806455 w 3782758"/>
              <a:gd name="connsiteY16" fmla="*/ 1281939 h 1281939"/>
              <a:gd name="connsiteX17" fmla="*/ 213661 w 3782758"/>
              <a:gd name="connsiteY17" fmla="*/ 1281939 h 1281939"/>
              <a:gd name="connsiteX18" fmla="*/ 0 w 3782758"/>
              <a:gd name="connsiteY18" fmla="*/ 1068278 h 1281939"/>
              <a:gd name="connsiteX19" fmla="*/ 0 w 3782758"/>
              <a:gd name="connsiteY19" fmla="*/ 658062 h 1281939"/>
              <a:gd name="connsiteX20" fmla="*/ 0 w 3782758"/>
              <a:gd name="connsiteY20" fmla="*/ 213661 h 1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758" h="1281939" extrusionOk="0">
                <a:moveTo>
                  <a:pt x="0" y="213661"/>
                </a:moveTo>
                <a:cubicBezTo>
                  <a:pt x="-27957" y="78415"/>
                  <a:pt x="82148" y="5071"/>
                  <a:pt x="213661" y="0"/>
                </a:cubicBezTo>
                <a:cubicBezTo>
                  <a:pt x="405806" y="-50330"/>
                  <a:pt x="634873" y="2426"/>
                  <a:pt x="840009" y="0"/>
                </a:cubicBezTo>
                <a:cubicBezTo>
                  <a:pt x="1045145" y="-2426"/>
                  <a:pt x="1115447" y="2752"/>
                  <a:pt x="1365694" y="0"/>
                </a:cubicBezTo>
                <a:cubicBezTo>
                  <a:pt x="1615941" y="-2752"/>
                  <a:pt x="1671471" y="24670"/>
                  <a:pt x="1857825" y="0"/>
                </a:cubicBezTo>
                <a:cubicBezTo>
                  <a:pt x="2044179" y="-24670"/>
                  <a:pt x="2215927" y="840"/>
                  <a:pt x="2450618" y="0"/>
                </a:cubicBezTo>
                <a:cubicBezTo>
                  <a:pt x="2685309" y="-840"/>
                  <a:pt x="2762892" y="28392"/>
                  <a:pt x="2976303" y="0"/>
                </a:cubicBezTo>
                <a:cubicBezTo>
                  <a:pt x="3189714" y="-28392"/>
                  <a:pt x="3406957" y="1312"/>
                  <a:pt x="3569097" y="0"/>
                </a:cubicBezTo>
                <a:cubicBezTo>
                  <a:pt x="3684190" y="-27737"/>
                  <a:pt x="3768494" y="115482"/>
                  <a:pt x="3782758" y="213661"/>
                </a:cubicBezTo>
                <a:cubicBezTo>
                  <a:pt x="3796756" y="382197"/>
                  <a:pt x="3778799" y="477491"/>
                  <a:pt x="3782758" y="623877"/>
                </a:cubicBezTo>
                <a:cubicBezTo>
                  <a:pt x="3786717" y="770263"/>
                  <a:pt x="3735643" y="932036"/>
                  <a:pt x="3782758" y="1068278"/>
                </a:cubicBezTo>
                <a:cubicBezTo>
                  <a:pt x="3794891" y="1204341"/>
                  <a:pt x="3687490" y="1285990"/>
                  <a:pt x="3569097" y="1281939"/>
                </a:cubicBezTo>
                <a:cubicBezTo>
                  <a:pt x="3373801" y="1310539"/>
                  <a:pt x="3265681" y="1233921"/>
                  <a:pt x="3110521" y="1281939"/>
                </a:cubicBezTo>
                <a:cubicBezTo>
                  <a:pt x="2955361" y="1329957"/>
                  <a:pt x="2745458" y="1220473"/>
                  <a:pt x="2484173" y="1281939"/>
                </a:cubicBezTo>
                <a:cubicBezTo>
                  <a:pt x="2222888" y="1343405"/>
                  <a:pt x="2137699" y="1265592"/>
                  <a:pt x="1992042" y="1281939"/>
                </a:cubicBezTo>
                <a:cubicBezTo>
                  <a:pt x="1846385" y="1298286"/>
                  <a:pt x="1636797" y="1214923"/>
                  <a:pt x="1432803" y="1281939"/>
                </a:cubicBezTo>
                <a:cubicBezTo>
                  <a:pt x="1228809" y="1348955"/>
                  <a:pt x="955791" y="1279316"/>
                  <a:pt x="806455" y="1281939"/>
                </a:cubicBezTo>
                <a:cubicBezTo>
                  <a:pt x="657119" y="1284562"/>
                  <a:pt x="485504" y="1279511"/>
                  <a:pt x="213661" y="1281939"/>
                </a:cubicBezTo>
                <a:cubicBezTo>
                  <a:pt x="87645" y="1296267"/>
                  <a:pt x="10817" y="1194318"/>
                  <a:pt x="0" y="1068278"/>
                </a:cubicBezTo>
                <a:cubicBezTo>
                  <a:pt x="-26551" y="967435"/>
                  <a:pt x="24131" y="812995"/>
                  <a:pt x="0" y="658062"/>
                </a:cubicBezTo>
                <a:cubicBezTo>
                  <a:pt x="-24131" y="503129"/>
                  <a:pt x="5462" y="435727"/>
                  <a:pt x="0" y="213661"/>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ar-JO" b="1" dirty="0">
              <a:solidFill>
                <a:schemeClr val="accent1">
                  <a:lumMod val="60000"/>
                  <a:lumOff val="40000"/>
                </a:schemeClr>
              </a:solidFill>
            </a:endParaRPr>
          </a:p>
          <a:p>
            <a:pPr algn="ctr" rtl="1">
              <a:lnSpc>
                <a:spcPct val="150000"/>
              </a:lnSpc>
            </a:pPr>
            <a:r>
              <a:rPr lang="ar-JO" b="1" dirty="0">
                <a:solidFill>
                  <a:schemeClr val="accent1">
                    <a:lumMod val="60000"/>
                    <a:lumOff val="40000"/>
                  </a:schemeClr>
                </a:solidFill>
              </a:rPr>
              <a:t>مهارات التّواصل!</a:t>
            </a:r>
            <a:endParaRPr lang="en-GB" b="1" dirty="0">
              <a:solidFill>
                <a:schemeClr val="accent1">
                  <a:lumMod val="60000"/>
                  <a:lumOff val="40000"/>
                </a:schemeClr>
              </a:solidFill>
            </a:endParaRPr>
          </a:p>
          <a:p>
            <a:pPr algn="ctr" rtl="1">
              <a:lnSpc>
                <a:spcPct val="150000"/>
              </a:lnSpc>
            </a:pPr>
            <a:r>
              <a:rPr lang="ar-JO" b="1" dirty="0">
                <a:solidFill>
                  <a:schemeClr val="accent1">
                    <a:lumMod val="60000"/>
                    <a:lumOff val="40000"/>
                  </a:schemeClr>
                </a:solidFill>
              </a:rPr>
              <a:t> تبادل المعلومات( الاستماع والتفسير والتحدث)</a:t>
            </a:r>
          </a:p>
          <a:p>
            <a:pPr algn="ctr"/>
            <a:endParaRPr lang="en-GB" b="1" dirty="0">
              <a:solidFill>
                <a:schemeClr val="accent1">
                  <a:lumMod val="60000"/>
                  <a:lumOff val="40000"/>
                </a:schemeClr>
              </a:solidFill>
            </a:endParaRPr>
          </a:p>
        </p:txBody>
      </p:sp>
      <p:sp>
        <p:nvSpPr>
          <p:cNvPr id="5" name="Content Placeholder 2">
            <a:extLst>
              <a:ext uri="{FF2B5EF4-FFF2-40B4-BE49-F238E27FC236}">
                <a16:creationId xmlns:a16="http://schemas.microsoft.com/office/drawing/2014/main" id="{1994A6F2-184E-AC4D-9105-4A5E93D49815}"/>
              </a:ext>
            </a:extLst>
          </p:cNvPr>
          <p:cNvSpPr txBox="1">
            <a:spLocks/>
          </p:cNvSpPr>
          <p:nvPr/>
        </p:nvSpPr>
        <p:spPr>
          <a:xfrm>
            <a:off x="1241806" y="3014087"/>
            <a:ext cx="10668646" cy="2839360"/>
          </a:xfrm>
          <a:prstGeom prst="rect">
            <a:avLst/>
          </a:prstGeom>
        </p:spPr>
        <p:txBody>
          <a:bodyPr vert="horz" lIns="91440" tIns="45720" rIns="91440" bIns="45720" rtlCol="0" anchor="t">
            <a:normAutofit fontScale="3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rtl="1">
              <a:lnSpc>
                <a:spcPct val="170000"/>
              </a:lnSpc>
              <a:buFont typeface="Wingdings" pitchFamily="2" charset="2"/>
              <a:buChar char="Ø"/>
            </a:pPr>
            <a:r>
              <a:rPr lang="ar-JO" sz="9600" dirty="0"/>
              <a:t>يمكنك الموافقة /الموافقة بشدّة /عدم الموافقة/ عدم الموافقة بشدّة.</a:t>
            </a:r>
          </a:p>
          <a:p>
            <a:pPr algn="justLow" rtl="1">
              <a:lnSpc>
                <a:spcPct val="170000"/>
              </a:lnSpc>
              <a:buFont typeface="Wingdings" pitchFamily="2" charset="2"/>
              <a:buChar char="Ø"/>
            </a:pPr>
            <a:r>
              <a:rPr lang="ar-JO" sz="9600" dirty="0"/>
              <a:t>عندما تنهي القراءة اختر الكلمة الّتي تتناسب ورأيك وأذهب إلى أحد الزوايا الأربع.</a:t>
            </a:r>
            <a:br>
              <a:rPr lang="ar-JO" sz="9600" dirty="0"/>
            </a:br>
            <a:endParaRPr lang="en-GB" sz="9600" dirty="0"/>
          </a:p>
        </p:txBody>
      </p:sp>
      <p:sp>
        <p:nvSpPr>
          <p:cNvPr id="6" name="Title 1">
            <a:extLst>
              <a:ext uri="{FF2B5EF4-FFF2-40B4-BE49-F238E27FC236}">
                <a16:creationId xmlns:a16="http://schemas.microsoft.com/office/drawing/2014/main" id="{3A84D078-B805-C443-B0F6-5D85255EAD81}"/>
              </a:ext>
            </a:extLst>
          </p:cNvPr>
          <p:cNvSpPr txBox="1">
            <a:spLocks/>
          </p:cNvSpPr>
          <p:nvPr/>
        </p:nvSpPr>
        <p:spPr>
          <a:xfrm>
            <a:off x="7996844" y="2403293"/>
            <a:ext cx="3913608"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rtl="1"/>
            <a:r>
              <a:rPr lang="ar-JO" b="1" dirty="0"/>
              <a:t>من المسؤول؟ </a:t>
            </a:r>
            <a:endParaRPr lang="en-GB" b="1" dirty="0"/>
          </a:p>
        </p:txBody>
      </p:sp>
      <p:sp>
        <p:nvSpPr>
          <p:cNvPr id="7" name="Title 1">
            <a:extLst>
              <a:ext uri="{FF2B5EF4-FFF2-40B4-BE49-F238E27FC236}">
                <a16:creationId xmlns:a16="http://schemas.microsoft.com/office/drawing/2014/main" id="{3A84D078-B805-C443-B0F6-5D85255EAD81}"/>
              </a:ext>
            </a:extLst>
          </p:cNvPr>
          <p:cNvSpPr txBox="1">
            <a:spLocks/>
          </p:cNvSpPr>
          <p:nvPr/>
        </p:nvSpPr>
        <p:spPr>
          <a:xfrm>
            <a:off x="9158938" y="1038288"/>
            <a:ext cx="2488654"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rtl="1"/>
            <a:r>
              <a:rPr lang="ar-JO" b="1" dirty="0"/>
              <a:t>نشاط تشاركيّ:</a:t>
            </a:r>
            <a:endParaRPr lang="en-GB" b="1" dirty="0"/>
          </a:p>
        </p:txBody>
      </p:sp>
    </p:spTree>
    <p:extLst>
      <p:ext uri="{BB962C8B-B14F-4D97-AF65-F5344CB8AC3E}">
        <p14:creationId xmlns:p14="http://schemas.microsoft.com/office/powerpoint/2010/main" val="287391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44202-B476-6940-9020-A6C42D9D33D8}"/>
              </a:ext>
            </a:extLst>
          </p:cNvPr>
          <p:cNvSpPr>
            <a:spLocks noGrp="1"/>
          </p:cNvSpPr>
          <p:nvPr>
            <p:ph idx="4294967295"/>
          </p:nvPr>
        </p:nvSpPr>
        <p:spPr>
          <a:xfrm>
            <a:off x="0" y="188913"/>
            <a:ext cx="5453063" cy="5759450"/>
          </a:xfrm>
        </p:spPr>
        <p:txBody>
          <a:bodyPr>
            <a:normAutofit/>
          </a:bodyPr>
          <a:lstStyle/>
          <a:p>
            <a:pPr>
              <a:lnSpc>
                <a:spcPct val="100000"/>
              </a:lnSpc>
            </a:pPr>
            <a:endParaRPr lang="en-GB" sz="2800" dirty="0"/>
          </a:p>
          <a:p>
            <a:pPr>
              <a:lnSpc>
                <a:spcPct val="100000"/>
              </a:lnSpc>
            </a:pPr>
            <a:endParaRPr lang="en-GB" sz="2800" dirty="0"/>
          </a:p>
        </p:txBody>
      </p:sp>
      <p:sp>
        <p:nvSpPr>
          <p:cNvPr id="4" name="Content Placeholder 2">
            <a:extLst>
              <a:ext uri="{FF2B5EF4-FFF2-40B4-BE49-F238E27FC236}">
                <a16:creationId xmlns:a16="http://schemas.microsoft.com/office/drawing/2014/main" id="{D9E5B172-DCC4-45B8-9EB7-60FFE3F75974}"/>
              </a:ext>
            </a:extLst>
          </p:cNvPr>
          <p:cNvSpPr txBox="1">
            <a:spLocks/>
          </p:cNvSpPr>
          <p:nvPr/>
        </p:nvSpPr>
        <p:spPr>
          <a:xfrm>
            <a:off x="473418" y="703749"/>
            <a:ext cx="11524193" cy="57594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rtl="1">
              <a:lnSpc>
                <a:spcPct val="100000"/>
              </a:lnSpc>
              <a:buFont typeface="Wingdings" pitchFamily="2" charset="2"/>
              <a:buChar char="Ø"/>
            </a:pPr>
            <a:r>
              <a:rPr lang="ar-JO" sz="2800" dirty="0"/>
              <a:t>ضمن المجموعات المشكّلة، اطلب من المتعلّمين مناقشة سبب من الأسباب الّتي دفعتهم لاختيار الزّاوية.</a:t>
            </a:r>
          </a:p>
          <a:p>
            <a:pPr algn="r" rtl="1">
              <a:lnSpc>
                <a:spcPct val="100000"/>
              </a:lnSpc>
              <a:buFont typeface="Wingdings" pitchFamily="2" charset="2"/>
              <a:buChar char="Ø"/>
            </a:pPr>
            <a:endParaRPr lang="en-GB" sz="2800" dirty="0"/>
          </a:p>
          <a:p>
            <a:pPr algn="r" rtl="1">
              <a:lnSpc>
                <a:spcPct val="100000"/>
              </a:lnSpc>
              <a:buFont typeface="Wingdings" pitchFamily="2" charset="2"/>
              <a:buChar char="Ø"/>
            </a:pPr>
            <a:r>
              <a:rPr lang="ar-JO" sz="2800" dirty="0"/>
              <a:t>تختار كل مجموعة متعلّم يمثّلها.</a:t>
            </a:r>
            <a:endParaRPr lang="en-GB" sz="2800" dirty="0"/>
          </a:p>
          <a:p>
            <a:pPr>
              <a:lnSpc>
                <a:spcPct val="100000"/>
              </a:lnSpc>
              <a:buFont typeface="Wingdings" pitchFamily="2" charset="2"/>
              <a:buChar char="Ø"/>
            </a:pPr>
            <a:endParaRPr lang="en-GB" sz="2800" dirty="0"/>
          </a:p>
          <a:p>
            <a:pPr algn="r" rtl="1">
              <a:lnSpc>
                <a:spcPct val="100000"/>
              </a:lnSpc>
              <a:buFont typeface="Wingdings" pitchFamily="2" charset="2"/>
              <a:buChar char="Ø"/>
            </a:pPr>
            <a:r>
              <a:rPr lang="ar-JO" sz="2800" dirty="0"/>
              <a:t>قم بإعطاء المجموعات الأخرى أسبابا مقنعة لنقلهم إلى الزّوايا الأخرى.</a:t>
            </a:r>
            <a:endParaRPr lang="en-GB" sz="2800" dirty="0"/>
          </a:p>
          <a:p>
            <a:pPr>
              <a:lnSpc>
                <a:spcPct val="100000"/>
              </a:lnSpc>
              <a:buFont typeface="Wingdings" pitchFamily="2" charset="2"/>
              <a:buChar char="Ø"/>
            </a:pPr>
            <a:endParaRPr lang="en-GB" sz="2800" dirty="0"/>
          </a:p>
          <a:p>
            <a:pPr algn="r" rtl="1">
              <a:lnSpc>
                <a:spcPct val="100000"/>
              </a:lnSpc>
              <a:buFont typeface="Wingdings" pitchFamily="2" charset="2"/>
              <a:buChar char="Ø"/>
            </a:pPr>
            <a:r>
              <a:rPr lang="ar-JO" sz="2800" dirty="0"/>
              <a:t>في حال تمّ إقناعهم؛ يتمّ العمل على نقلهم إلى الزّاوية الأخرى مع توضيح سبب النّقل.</a:t>
            </a:r>
            <a:endParaRPr lang="en-GB" sz="2800" dirty="0"/>
          </a:p>
          <a:p>
            <a:pPr>
              <a:lnSpc>
                <a:spcPct val="100000"/>
              </a:lnSpc>
              <a:buFont typeface="Wingdings" pitchFamily="2" charset="2"/>
              <a:buChar char="Ø"/>
            </a:pPr>
            <a:endParaRPr lang="en-GB" sz="2800" dirty="0"/>
          </a:p>
          <a:p>
            <a:pPr>
              <a:lnSpc>
                <a:spcPct val="100000"/>
              </a:lnSpc>
              <a:buFont typeface="Wingdings" pitchFamily="2" charset="2"/>
              <a:buChar char="Ø"/>
            </a:pPr>
            <a:endParaRPr lang="en-GB" sz="2800" dirty="0"/>
          </a:p>
        </p:txBody>
      </p:sp>
    </p:spTree>
    <p:extLst>
      <p:ext uri="{BB962C8B-B14F-4D97-AF65-F5344CB8AC3E}">
        <p14:creationId xmlns:p14="http://schemas.microsoft.com/office/powerpoint/2010/main" val="10975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0054F52-719B-6A4C-B54F-336334F1FA00}"/>
              </a:ext>
            </a:extLst>
          </p:cNvPr>
          <p:cNvSpPr/>
          <p:nvPr/>
        </p:nvSpPr>
        <p:spPr>
          <a:xfrm>
            <a:off x="786009" y="538579"/>
            <a:ext cx="3300216" cy="1134185"/>
          </a:xfrm>
          <a:custGeom>
            <a:avLst/>
            <a:gdLst>
              <a:gd name="connsiteX0" fmla="*/ 0 w 3300216"/>
              <a:gd name="connsiteY0" fmla="*/ 189035 h 1134185"/>
              <a:gd name="connsiteX1" fmla="*/ 189035 w 3300216"/>
              <a:gd name="connsiteY1" fmla="*/ 0 h 1134185"/>
              <a:gd name="connsiteX2" fmla="*/ 831907 w 3300216"/>
              <a:gd name="connsiteY2" fmla="*/ 0 h 1134185"/>
              <a:gd name="connsiteX3" fmla="*/ 1387115 w 3300216"/>
              <a:gd name="connsiteY3" fmla="*/ 0 h 1134185"/>
              <a:gd name="connsiteX4" fmla="*/ 1913101 w 3300216"/>
              <a:gd name="connsiteY4" fmla="*/ 0 h 1134185"/>
              <a:gd name="connsiteX5" fmla="*/ 2526752 w 3300216"/>
              <a:gd name="connsiteY5" fmla="*/ 0 h 1134185"/>
              <a:gd name="connsiteX6" fmla="*/ 3111181 w 3300216"/>
              <a:gd name="connsiteY6" fmla="*/ 0 h 1134185"/>
              <a:gd name="connsiteX7" fmla="*/ 3300216 w 3300216"/>
              <a:gd name="connsiteY7" fmla="*/ 189035 h 1134185"/>
              <a:gd name="connsiteX8" fmla="*/ 3300216 w 3300216"/>
              <a:gd name="connsiteY8" fmla="*/ 567093 h 1134185"/>
              <a:gd name="connsiteX9" fmla="*/ 3300216 w 3300216"/>
              <a:gd name="connsiteY9" fmla="*/ 945150 h 1134185"/>
              <a:gd name="connsiteX10" fmla="*/ 3111181 w 3300216"/>
              <a:gd name="connsiteY10" fmla="*/ 1134185 h 1134185"/>
              <a:gd name="connsiteX11" fmla="*/ 2497530 w 3300216"/>
              <a:gd name="connsiteY11" fmla="*/ 1134185 h 1134185"/>
              <a:gd name="connsiteX12" fmla="*/ 1854658 w 3300216"/>
              <a:gd name="connsiteY12" fmla="*/ 1134185 h 1134185"/>
              <a:gd name="connsiteX13" fmla="*/ 1211786 w 3300216"/>
              <a:gd name="connsiteY13" fmla="*/ 1134185 h 1134185"/>
              <a:gd name="connsiteX14" fmla="*/ 189035 w 3300216"/>
              <a:gd name="connsiteY14" fmla="*/ 1134185 h 1134185"/>
              <a:gd name="connsiteX15" fmla="*/ 0 w 3300216"/>
              <a:gd name="connsiteY15" fmla="*/ 945150 h 1134185"/>
              <a:gd name="connsiteX16" fmla="*/ 0 w 3300216"/>
              <a:gd name="connsiteY16" fmla="*/ 559531 h 1134185"/>
              <a:gd name="connsiteX17" fmla="*/ 0 w 3300216"/>
              <a:gd name="connsiteY17" fmla="*/ 189035 h 11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0216" h="1134185" extrusionOk="0">
                <a:moveTo>
                  <a:pt x="0" y="189035"/>
                </a:moveTo>
                <a:cubicBezTo>
                  <a:pt x="-15261" y="75221"/>
                  <a:pt x="55727" y="10849"/>
                  <a:pt x="189035" y="0"/>
                </a:cubicBezTo>
                <a:cubicBezTo>
                  <a:pt x="343140" y="-21860"/>
                  <a:pt x="521863" y="15261"/>
                  <a:pt x="831907" y="0"/>
                </a:cubicBezTo>
                <a:cubicBezTo>
                  <a:pt x="1141951" y="-15261"/>
                  <a:pt x="1174713" y="40916"/>
                  <a:pt x="1387115" y="0"/>
                </a:cubicBezTo>
                <a:cubicBezTo>
                  <a:pt x="1599517" y="-40916"/>
                  <a:pt x="1767535" y="28216"/>
                  <a:pt x="1913101" y="0"/>
                </a:cubicBezTo>
                <a:cubicBezTo>
                  <a:pt x="2058667" y="-28216"/>
                  <a:pt x="2370681" y="1584"/>
                  <a:pt x="2526752" y="0"/>
                </a:cubicBezTo>
                <a:cubicBezTo>
                  <a:pt x="2682823" y="-1584"/>
                  <a:pt x="2894157" y="64389"/>
                  <a:pt x="3111181" y="0"/>
                </a:cubicBezTo>
                <a:cubicBezTo>
                  <a:pt x="3218652" y="-4995"/>
                  <a:pt x="3286699" y="96513"/>
                  <a:pt x="3300216" y="189035"/>
                </a:cubicBezTo>
                <a:cubicBezTo>
                  <a:pt x="3305777" y="344269"/>
                  <a:pt x="3286282" y="392111"/>
                  <a:pt x="3300216" y="567093"/>
                </a:cubicBezTo>
                <a:cubicBezTo>
                  <a:pt x="3314150" y="742075"/>
                  <a:pt x="3272927" y="831549"/>
                  <a:pt x="3300216" y="945150"/>
                </a:cubicBezTo>
                <a:cubicBezTo>
                  <a:pt x="3275608" y="1048143"/>
                  <a:pt x="3219594" y="1123183"/>
                  <a:pt x="3111181" y="1134185"/>
                </a:cubicBezTo>
                <a:cubicBezTo>
                  <a:pt x="2958909" y="1159101"/>
                  <a:pt x="2707547" y="1092941"/>
                  <a:pt x="2497530" y="1134185"/>
                </a:cubicBezTo>
                <a:cubicBezTo>
                  <a:pt x="2287513" y="1175429"/>
                  <a:pt x="2048692" y="1108865"/>
                  <a:pt x="1854658" y="1134185"/>
                </a:cubicBezTo>
                <a:cubicBezTo>
                  <a:pt x="1660624" y="1159505"/>
                  <a:pt x="1370798" y="1092034"/>
                  <a:pt x="1211786" y="1134185"/>
                </a:cubicBezTo>
                <a:cubicBezTo>
                  <a:pt x="1052774" y="1176336"/>
                  <a:pt x="635809" y="1042615"/>
                  <a:pt x="189035" y="1134185"/>
                </a:cubicBezTo>
                <a:cubicBezTo>
                  <a:pt x="81655" y="1131378"/>
                  <a:pt x="-6068" y="1040480"/>
                  <a:pt x="0" y="945150"/>
                </a:cubicBezTo>
                <a:cubicBezTo>
                  <a:pt x="-33064" y="810612"/>
                  <a:pt x="12756" y="740654"/>
                  <a:pt x="0" y="559531"/>
                </a:cubicBezTo>
                <a:cubicBezTo>
                  <a:pt x="-12756" y="378408"/>
                  <a:pt x="1403" y="353020"/>
                  <a:pt x="0" y="189035"/>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JO" b="1" dirty="0">
                <a:solidFill>
                  <a:schemeClr val="accent2">
                    <a:lumMod val="60000"/>
                    <a:lumOff val="40000"/>
                  </a:schemeClr>
                </a:solidFill>
              </a:rPr>
              <a:t>مَهارات التّفكير النّاقد! </a:t>
            </a:r>
          </a:p>
          <a:p>
            <a:pPr algn="ctr">
              <a:lnSpc>
                <a:spcPct val="150000"/>
              </a:lnSpc>
            </a:pPr>
            <a:r>
              <a:rPr lang="ar-JO" b="1" dirty="0">
                <a:solidFill>
                  <a:schemeClr val="accent2">
                    <a:lumMod val="60000"/>
                    <a:lumOff val="40000"/>
                  </a:schemeClr>
                </a:solidFill>
              </a:rPr>
              <a:t>تحليل وتقييم القضايا والأفكار وتشكيل القرارات</a:t>
            </a:r>
            <a:endParaRPr lang="en-GB" b="1" dirty="0">
              <a:solidFill>
                <a:schemeClr val="accent2">
                  <a:lumMod val="60000"/>
                  <a:lumOff val="40000"/>
                </a:schemeClr>
              </a:solidFill>
            </a:endParaRPr>
          </a:p>
        </p:txBody>
      </p:sp>
      <p:sp>
        <p:nvSpPr>
          <p:cNvPr id="5" name="Content Placeholder 2">
            <a:extLst>
              <a:ext uri="{FF2B5EF4-FFF2-40B4-BE49-F238E27FC236}">
                <a16:creationId xmlns:a16="http://schemas.microsoft.com/office/drawing/2014/main" id="{1994A6F2-184E-AC4D-9105-4A5E93D49815}"/>
              </a:ext>
            </a:extLst>
          </p:cNvPr>
          <p:cNvSpPr txBox="1">
            <a:spLocks/>
          </p:cNvSpPr>
          <p:nvPr/>
        </p:nvSpPr>
        <p:spPr>
          <a:xfrm>
            <a:off x="271849" y="2084078"/>
            <a:ext cx="11535073" cy="366825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lnSpc>
                <a:spcPct val="200000"/>
              </a:lnSpc>
              <a:buFont typeface="Arial" panose="020B0604020202020204" pitchFamily="34" charset="0"/>
              <a:buNone/>
            </a:pPr>
            <a:r>
              <a:rPr lang="ar-JO" sz="2800" b="1" dirty="0"/>
              <a:t>وسائل الإعلام</a:t>
            </a:r>
            <a:endParaRPr lang="en-GB" sz="2800" b="1" dirty="0"/>
          </a:p>
          <a:p>
            <a:pPr algn="r" rtl="1">
              <a:lnSpc>
                <a:spcPct val="200000"/>
              </a:lnSpc>
            </a:pPr>
            <a:r>
              <a:rPr lang="ar-JO" sz="2800" dirty="0"/>
              <a:t>سيجد المتعلّمون عبارات خاصّة مثبّتة على الطّاولات الخاصّة بهم.</a:t>
            </a:r>
            <a:endParaRPr lang="en-GB" sz="2800" dirty="0"/>
          </a:p>
          <a:p>
            <a:pPr algn="r" rtl="1">
              <a:lnSpc>
                <a:spcPct val="200000"/>
              </a:lnSpc>
            </a:pPr>
            <a:r>
              <a:rPr lang="ar-JO" sz="2800" dirty="0"/>
              <a:t>اطلب منهم قراءتها وفرزها  وتصنيفها ضمن مخطّط </a:t>
            </a:r>
            <a:r>
              <a:rPr lang="en-US" sz="2800" dirty="0"/>
              <a:t>T</a:t>
            </a:r>
          </a:p>
          <a:p>
            <a:pPr marL="0" indent="0" algn="r" rtl="1">
              <a:lnSpc>
                <a:spcPct val="200000"/>
              </a:lnSpc>
              <a:buNone/>
            </a:pPr>
            <a:r>
              <a:rPr lang="en-US" sz="2800" dirty="0">
                <a:solidFill>
                  <a:schemeClr val="accent2">
                    <a:lumMod val="60000"/>
                    <a:lumOff val="40000"/>
                  </a:schemeClr>
                </a:solidFill>
              </a:rPr>
              <a:t>                       </a:t>
            </a:r>
            <a:r>
              <a:rPr lang="ar-JO" sz="2800" dirty="0">
                <a:solidFill>
                  <a:schemeClr val="accent2">
                    <a:lumMod val="60000"/>
                    <a:lumOff val="40000"/>
                  </a:schemeClr>
                </a:solidFill>
              </a:rPr>
              <a:t> </a:t>
            </a:r>
            <a:r>
              <a:rPr lang="en-GB" sz="2800" dirty="0">
                <a:solidFill>
                  <a:schemeClr val="accent2">
                    <a:lumMod val="60000"/>
                    <a:lumOff val="40000"/>
                  </a:schemeClr>
                </a:solidFill>
              </a:rPr>
              <a:t>                                                                               </a:t>
            </a:r>
            <a:r>
              <a:rPr lang="ar-JO" sz="4000" dirty="0">
                <a:solidFill>
                  <a:schemeClr val="accent2">
                    <a:lumMod val="60000"/>
                    <a:lumOff val="40000"/>
                  </a:schemeClr>
                </a:solidFill>
              </a:rPr>
              <a:t>حرف الـ </a:t>
            </a:r>
            <a:r>
              <a:rPr lang="en-GB" sz="4000" dirty="0">
                <a:solidFill>
                  <a:schemeClr val="accent2">
                    <a:lumMod val="60000"/>
                    <a:lumOff val="40000"/>
                  </a:schemeClr>
                </a:solidFill>
              </a:rPr>
              <a:t> T</a:t>
            </a:r>
            <a:endParaRPr lang="en-US" sz="2800" dirty="0">
              <a:solidFill>
                <a:schemeClr val="accent2">
                  <a:lumMod val="60000"/>
                  <a:lumOff val="40000"/>
                </a:schemeClr>
              </a:solidFill>
            </a:endParaRPr>
          </a:p>
          <a:p>
            <a:pPr marL="0" indent="0" algn="r" rtl="1">
              <a:lnSpc>
                <a:spcPct val="200000"/>
              </a:lnSpc>
              <a:buNone/>
            </a:pPr>
            <a:endParaRPr lang="en-GB" sz="2800" dirty="0"/>
          </a:p>
        </p:txBody>
      </p:sp>
      <p:sp>
        <p:nvSpPr>
          <p:cNvPr id="6" name="Title 1">
            <a:extLst>
              <a:ext uri="{FF2B5EF4-FFF2-40B4-BE49-F238E27FC236}">
                <a16:creationId xmlns:a16="http://schemas.microsoft.com/office/drawing/2014/main" id="{3A84D078-B805-C443-B0F6-5D85255EAD81}"/>
              </a:ext>
            </a:extLst>
          </p:cNvPr>
          <p:cNvSpPr txBox="1">
            <a:spLocks/>
          </p:cNvSpPr>
          <p:nvPr/>
        </p:nvSpPr>
        <p:spPr>
          <a:xfrm>
            <a:off x="8458294" y="1105672"/>
            <a:ext cx="2852550" cy="5653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rtl="1"/>
            <a:r>
              <a:rPr lang="ar-JO" b="1" dirty="0"/>
              <a:t>التّركيز:</a:t>
            </a:r>
            <a:endParaRPr lang="en-GB" b="1" dirty="0"/>
          </a:p>
        </p:txBody>
      </p:sp>
    </p:spTree>
    <p:extLst>
      <p:ext uri="{BB962C8B-B14F-4D97-AF65-F5344CB8AC3E}">
        <p14:creationId xmlns:p14="http://schemas.microsoft.com/office/powerpoint/2010/main" val="104688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011A-E069-E24A-E08D-E43B155F55F9}"/>
              </a:ext>
            </a:extLst>
          </p:cNvPr>
          <p:cNvSpPr>
            <a:spLocks noGrp="1"/>
          </p:cNvSpPr>
          <p:nvPr>
            <p:ph type="title"/>
          </p:nvPr>
        </p:nvSpPr>
        <p:spPr/>
        <p:txBody>
          <a:bodyPr/>
          <a:lstStyle/>
          <a:p>
            <a:pPr algn="r"/>
            <a:r>
              <a:rPr lang="ar-JO" dirty="0"/>
              <a:t> توظيف مهارات القرن الواحد والعشرين في التعليم والتعلم</a:t>
            </a:r>
            <a:endParaRPr lang="en-GB" dirty="0"/>
          </a:p>
        </p:txBody>
      </p:sp>
      <p:sp>
        <p:nvSpPr>
          <p:cNvPr id="3" name="Content Placeholder 2">
            <a:extLst>
              <a:ext uri="{FF2B5EF4-FFF2-40B4-BE49-F238E27FC236}">
                <a16:creationId xmlns:a16="http://schemas.microsoft.com/office/drawing/2014/main" id="{44E5B58A-B373-EB01-5FEC-783CA23E2343}"/>
              </a:ext>
            </a:extLst>
          </p:cNvPr>
          <p:cNvSpPr>
            <a:spLocks noGrp="1"/>
          </p:cNvSpPr>
          <p:nvPr>
            <p:ph idx="1"/>
          </p:nvPr>
        </p:nvSpPr>
        <p:spPr/>
        <p:txBody>
          <a:bodyPr>
            <a:normAutofit/>
          </a:bodyPr>
          <a:lstStyle/>
          <a:p>
            <a:pPr algn="r" rtl="1">
              <a:buFont typeface="Wingdings" panose="05000000000000000000" pitchFamily="2" charset="2"/>
              <a:buChar char="Ø"/>
            </a:pPr>
            <a:r>
              <a:rPr lang="ar-JO" sz="2800" dirty="0"/>
              <a:t>لماذا هناك توجه واهتمام في تدريس هذه المهارات؟</a:t>
            </a:r>
          </a:p>
          <a:p>
            <a:pPr marL="0" indent="0" algn="r" rtl="1">
              <a:buNone/>
            </a:pPr>
            <a:endParaRPr lang="ar-JO" sz="2800" dirty="0"/>
          </a:p>
          <a:p>
            <a:pPr algn="r" rtl="1">
              <a:buFont typeface="Wingdings" panose="05000000000000000000" pitchFamily="2" charset="2"/>
              <a:buChar char="Ø"/>
            </a:pPr>
            <a:r>
              <a:rPr lang="ar-JO" sz="2800" dirty="0"/>
              <a:t>كيف يمكن لمهارات القرن الـ21 أن تكون لبنة أساسية في بناء الخبرات التعليمية التعلمية عند الطلبة؟</a:t>
            </a:r>
          </a:p>
          <a:p>
            <a:pPr marL="0" indent="0" algn="r" rtl="1">
              <a:buNone/>
            </a:pPr>
            <a:endParaRPr lang="ar-JO" sz="2800" dirty="0"/>
          </a:p>
          <a:p>
            <a:pPr algn="r" rtl="1">
              <a:buFont typeface="Wingdings" panose="05000000000000000000" pitchFamily="2" charset="2"/>
              <a:buChar char="Ø"/>
            </a:pPr>
            <a:r>
              <a:rPr lang="ar-JO" sz="2800" dirty="0"/>
              <a:t>كيف يمكن تطبيق هذه المهارات في التدريس مع الطلبة لتكون معادلة ناجحة؟</a:t>
            </a:r>
          </a:p>
        </p:txBody>
      </p:sp>
    </p:spTree>
    <p:extLst>
      <p:ext uri="{BB962C8B-B14F-4D97-AF65-F5344CB8AC3E}">
        <p14:creationId xmlns:p14="http://schemas.microsoft.com/office/powerpoint/2010/main" val="20194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5626FC1D-6BD7-BE42-AB53-56ED9AE3CB18}"/>
              </a:ext>
            </a:extLst>
          </p:cNvPr>
          <p:cNvGraphicFramePr>
            <a:graphicFrameLocks/>
          </p:cNvGraphicFramePr>
          <p:nvPr>
            <p:extLst>
              <p:ext uri="{D42A27DB-BD31-4B8C-83A1-F6EECF244321}">
                <p14:modId xmlns:p14="http://schemas.microsoft.com/office/powerpoint/2010/main" val="1507558993"/>
              </p:ext>
            </p:extLst>
          </p:nvPr>
        </p:nvGraphicFramePr>
        <p:xfrm>
          <a:off x="1227624" y="2094806"/>
          <a:ext cx="9842500" cy="3815058"/>
        </p:xfrm>
        <a:graphic>
          <a:graphicData uri="http://schemas.openxmlformats.org/drawingml/2006/table">
            <a:tbl>
              <a:tblPr firstRow="1" bandRow="1">
                <a:tableStyleId>{5C22544A-7EE6-4342-B048-85BDC9FD1C3A}</a:tableStyleId>
              </a:tblPr>
              <a:tblGrid>
                <a:gridCol w="4921250">
                  <a:extLst>
                    <a:ext uri="{9D8B030D-6E8A-4147-A177-3AD203B41FA5}">
                      <a16:colId xmlns:a16="http://schemas.microsoft.com/office/drawing/2014/main" val="29697326"/>
                    </a:ext>
                  </a:extLst>
                </a:gridCol>
                <a:gridCol w="4921250">
                  <a:extLst>
                    <a:ext uri="{9D8B030D-6E8A-4147-A177-3AD203B41FA5}">
                      <a16:colId xmlns:a16="http://schemas.microsoft.com/office/drawing/2014/main" val="835124615"/>
                    </a:ext>
                  </a:extLst>
                </a:gridCol>
              </a:tblGrid>
              <a:tr h="1229021">
                <a:tc>
                  <a:txBody>
                    <a:bodyPr/>
                    <a:lstStyle/>
                    <a:p>
                      <a:pPr algn="ctr"/>
                      <a:r>
                        <a:rPr lang="en-US" sz="4400" dirty="0">
                          <a:solidFill>
                            <a:srgbClr val="EFE5DB"/>
                          </a:solidFill>
                        </a:rPr>
                        <a:t>It is</a:t>
                      </a:r>
                      <a:endParaRPr lang="ar-JO" sz="4400" dirty="0">
                        <a:solidFill>
                          <a:srgbClr val="EFE5DB"/>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srgbClr val="EFE5DB"/>
                          </a:solidFill>
                          <a:effectLst/>
                          <a:uLnTx/>
                          <a:uFillTx/>
                          <a:latin typeface="+mn-lt"/>
                          <a:cs typeface="+mn-cs"/>
                        </a:rPr>
                        <a:t>يكون</a:t>
                      </a:r>
                      <a:endParaRPr kumimoji="0" lang="en-US" sz="4400" b="1" i="0" u="none" strike="noStrike" kern="1200" cap="none" spc="0" normalizeH="0" baseline="0" noProof="0" dirty="0">
                        <a:ln>
                          <a:noFill/>
                        </a:ln>
                        <a:solidFill>
                          <a:srgbClr val="EFE5DB"/>
                        </a:solidFill>
                        <a:effectLst/>
                        <a:uLnTx/>
                        <a:uFillTx/>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4400" dirty="0">
                          <a:solidFill>
                            <a:srgbClr val="EFE5DB"/>
                          </a:solidFill>
                        </a:rPr>
                        <a:t>It is not</a:t>
                      </a:r>
                      <a:endParaRPr lang="ar-JO" sz="4400" dirty="0">
                        <a:solidFill>
                          <a:srgbClr val="EFE5DB"/>
                        </a:solidFill>
                      </a:endParaRPr>
                    </a:p>
                    <a:p>
                      <a:pPr algn="ctr"/>
                      <a:r>
                        <a:rPr lang="ar-JO" sz="4400" dirty="0">
                          <a:solidFill>
                            <a:srgbClr val="EFE5DB"/>
                          </a:solidFill>
                        </a:rPr>
                        <a:t>لا يكون</a:t>
                      </a:r>
                      <a:endParaRPr lang="en-US" sz="4400" dirty="0">
                        <a:solidFill>
                          <a:srgbClr val="EFE5DB"/>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12681013"/>
                  </a:ext>
                </a:extLst>
              </a:tr>
              <a:tr h="2382498">
                <a:tc>
                  <a:txBody>
                    <a:bodyPr/>
                    <a:lstStyle/>
                    <a:p>
                      <a:endParaRPr lang="en-US" dirty="0">
                        <a:solidFill>
                          <a:srgbClr val="EFE5D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EFE5D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549790617"/>
                  </a:ext>
                </a:extLst>
              </a:tr>
            </a:tbl>
          </a:graphicData>
        </a:graphic>
      </p:graphicFrame>
      <p:sp>
        <p:nvSpPr>
          <p:cNvPr id="3" name="Rectangle 2"/>
          <p:cNvSpPr/>
          <p:nvPr/>
        </p:nvSpPr>
        <p:spPr>
          <a:xfrm>
            <a:off x="9412298" y="1198410"/>
            <a:ext cx="1657826" cy="584775"/>
          </a:xfrm>
          <a:prstGeom prst="rect">
            <a:avLst/>
          </a:prstGeom>
        </p:spPr>
        <p:txBody>
          <a:bodyPr wrap="none">
            <a:spAutoFit/>
          </a:bodyPr>
          <a:lstStyle/>
          <a:p>
            <a:pPr algn="r" rtl="1"/>
            <a:r>
              <a:rPr lang="ar-JO" sz="3200" b="1" dirty="0"/>
              <a:t>مخطّط - </a:t>
            </a:r>
            <a:r>
              <a:rPr lang="en-US" sz="3200" b="1" dirty="0"/>
              <a:t>T</a:t>
            </a:r>
          </a:p>
        </p:txBody>
      </p:sp>
    </p:spTree>
    <p:extLst>
      <p:ext uri="{BB962C8B-B14F-4D97-AF65-F5344CB8AC3E}">
        <p14:creationId xmlns:p14="http://schemas.microsoft.com/office/powerpoint/2010/main" val="80075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4A6F2-184E-AC4D-9105-4A5E93D49815}"/>
              </a:ext>
            </a:extLst>
          </p:cNvPr>
          <p:cNvSpPr>
            <a:spLocks noGrp="1"/>
          </p:cNvSpPr>
          <p:nvPr>
            <p:ph idx="4294967295"/>
          </p:nvPr>
        </p:nvSpPr>
        <p:spPr>
          <a:xfrm>
            <a:off x="0" y="1058863"/>
            <a:ext cx="6550025" cy="5538787"/>
          </a:xfrm>
        </p:spPr>
        <p:txBody>
          <a:bodyPr>
            <a:normAutofit/>
          </a:bodyPr>
          <a:lstStyle/>
          <a:p>
            <a:pPr>
              <a:lnSpc>
                <a:spcPct val="100000"/>
              </a:lnSpc>
            </a:pPr>
            <a:endParaRPr lang="en-GB" dirty="0">
              <a:solidFill>
                <a:schemeClr val="bg1"/>
              </a:solidFill>
            </a:endParaRPr>
          </a:p>
          <a:p>
            <a:endParaRPr lang="en-GB" dirty="0">
              <a:solidFill>
                <a:schemeClr val="tx1"/>
              </a:solidFill>
            </a:endParaRPr>
          </a:p>
          <a:p>
            <a:pPr>
              <a:lnSpc>
                <a:spcPct val="100000"/>
              </a:lnSpc>
            </a:pPr>
            <a:endParaRPr lang="en-GB" sz="1600" dirty="0"/>
          </a:p>
        </p:txBody>
      </p:sp>
      <p:sp>
        <p:nvSpPr>
          <p:cNvPr id="4" name="Content Placeholder 2">
            <a:extLst>
              <a:ext uri="{FF2B5EF4-FFF2-40B4-BE49-F238E27FC236}">
                <a16:creationId xmlns:a16="http://schemas.microsoft.com/office/drawing/2014/main" id="{1994A6F2-184E-AC4D-9105-4A5E93D49815}"/>
              </a:ext>
            </a:extLst>
          </p:cNvPr>
          <p:cNvSpPr txBox="1">
            <a:spLocks/>
          </p:cNvSpPr>
          <p:nvPr/>
        </p:nvSpPr>
        <p:spPr>
          <a:xfrm>
            <a:off x="0" y="953835"/>
            <a:ext cx="12111644" cy="49503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rtl="1">
              <a:lnSpc>
                <a:spcPct val="150000"/>
              </a:lnSpc>
              <a:buFont typeface="Wingdings" pitchFamily="2" charset="2"/>
              <a:buChar char="Ø"/>
            </a:pPr>
            <a:r>
              <a:rPr lang="ar-JO" sz="2800" dirty="0"/>
              <a:t>إنّ ضمّ الأراضي الفلسطينيّة غير قانونيّ بموجب القانون الدّوليّ.</a:t>
            </a:r>
          </a:p>
          <a:p>
            <a:pPr algn="just" rtl="1">
              <a:lnSpc>
                <a:spcPct val="150000"/>
              </a:lnSpc>
              <a:buFont typeface="Wingdings" pitchFamily="2" charset="2"/>
              <a:buChar char="Ø"/>
            </a:pPr>
            <a:r>
              <a:rPr lang="ar-JO" sz="2800" dirty="0"/>
              <a:t>الانتقاد القاسي (لميغان ماركل) غير ضروريّ وهو موجّه بالتّحيّز العنصريّ.</a:t>
            </a:r>
          </a:p>
          <a:p>
            <a:pPr algn="just" rtl="1">
              <a:lnSpc>
                <a:spcPct val="150000"/>
              </a:lnSpc>
              <a:buFont typeface="Wingdings" pitchFamily="2" charset="2"/>
              <a:buChar char="Ø"/>
            </a:pPr>
            <a:r>
              <a:rPr lang="ar-JO" sz="2800" dirty="0"/>
              <a:t>يعدّ الإبلاغ عن تفشّي فيروس كورونا مبالغ فيه. </a:t>
            </a:r>
          </a:p>
          <a:p>
            <a:pPr algn="just" rtl="1">
              <a:lnSpc>
                <a:spcPct val="150000"/>
              </a:lnSpc>
              <a:buFont typeface="Wingdings" pitchFamily="2" charset="2"/>
              <a:buChar char="Ø"/>
            </a:pPr>
            <a:r>
              <a:rPr lang="ar-JO" sz="2800" dirty="0"/>
              <a:t>تحرّف التّقارير المعلومات حول الهجمات الإرهابيّة من أجل تشويه صورة الأقليّات.</a:t>
            </a:r>
          </a:p>
          <a:p>
            <a:pPr algn="just" rtl="1">
              <a:lnSpc>
                <a:spcPct val="150000"/>
              </a:lnSpc>
              <a:buFont typeface="Wingdings" pitchFamily="2" charset="2"/>
              <a:buChar char="Ø"/>
            </a:pPr>
            <a:r>
              <a:rPr lang="ar-JO" sz="2800" dirty="0"/>
              <a:t>لا تمثل حركة # </a:t>
            </a:r>
            <a:r>
              <a:rPr lang="en-US" sz="2800" dirty="0" err="1"/>
              <a:t>MeToo</a:t>
            </a:r>
            <a:r>
              <a:rPr lang="en-US" sz="2800" dirty="0"/>
              <a:t> </a:t>
            </a:r>
            <a:r>
              <a:rPr lang="ar-JO" sz="2800" dirty="0"/>
              <a:t> الحركة النّسويّة المعاصرة  / الحديثة بل تحاول فقط مهاجمة الرّجال.</a:t>
            </a:r>
          </a:p>
          <a:p>
            <a:pPr algn="just" rtl="1">
              <a:lnSpc>
                <a:spcPct val="150000"/>
              </a:lnSpc>
              <a:buFont typeface="Wingdings" pitchFamily="2" charset="2"/>
              <a:buChar char="Ø"/>
            </a:pPr>
            <a:r>
              <a:rPr lang="ar-JO" sz="2800" dirty="0"/>
              <a:t>يتمّ تصوير المواطنين في بلدان وسط وجنوب إفريقيا على أنّهم ضحايا؛ وأنّهم بحاجة إلى الدّعم والمساعدة؛ وذلك من أجل استغلال مواردهم.</a:t>
            </a:r>
            <a:endParaRPr lang="en-GB" sz="2800" dirty="0">
              <a:solidFill>
                <a:schemeClr val="bg1"/>
              </a:solidFill>
            </a:endParaRPr>
          </a:p>
          <a:p>
            <a:pPr algn="r" rtl="1">
              <a:lnSpc>
                <a:spcPct val="150000"/>
              </a:lnSpc>
              <a:buFont typeface="Wingdings" pitchFamily="2" charset="2"/>
              <a:buChar char="Ø"/>
            </a:pPr>
            <a:endParaRPr lang="en-GB" sz="500" dirty="0"/>
          </a:p>
          <a:p>
            <a:pPr algn="r" rtl="1">
              <a:lnSpc>
                <a:spcPct val="150000"/>
              </a:lnSpc>
              <a:buFont typeface="Wingdings" pitchFamily="2" charset="2"/>
              <a:buChar char="Ø"/>
            </a:pPr>
            <a:endParaRPr lang="en-GB" sz="400" dirty="0"/>
          </a:p>
        </p:txBody>
      </p:sp>
      <p:sp>
        <p:nvSpPr>
          <p:cNvPr id="5" name="Title 1">
            <a:extLst>
              <a:ext uri="{FF2B5EF4-FFF2-40B4-BE49-F238E27FC236}">
                <a16:creationId xmlns:a16="http://schemas.microsoft.com/office/drawing/2014/main" id="{3A84D078-B805-C443-B0F6-5D85255EAD81}"/>
              </a:ext>
            </a:extLst>
          </p:cNvPr>
          <p:cNvSpPr txBox="1">
            <a:spLocks/>
          </p:cNvSpPr>
          <p:nvPr/>
        </p:nvSpPr>
        <p:spPr>
          <a:xfrm>
            <a:off x="7775363" y="260349"/>
            <a:ext cx="4191479" cy="6556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rtl="1"/>
            <a:r>
              <a:rPr lang="ar-JO" b="1" u="sng" dirty="0"/>
              <a:t>العبارات الّتي سيتمّ استخدامها:</a:t>
            </a:r>
            <a:endParaRPr lang="en-GB" b="1" u="sng" dirty="0"/>
          </a:p>
        </p:txBody>
      </p:sp>
    </p:spTree>
    <p:extLst>
      <p:ext uri="{BB962C8B-B14F-4D97-AF65-F5344CB8AC3E}">
        <p14:creationId xmlns:p14="http://schemas.microsoft.com/office/powerpoint/2010/main" val="425154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screenshot&#10;&#10;Description automatically generated">
            <a:extLst>
              <a:ext uri="{FF2B5EF4-FFF2-40B4-BE49-F238E27FC236}">
                <a16:creationId xmlns:a16="http://schemas.microsoft.com/office/drawing/2014/main" id="{2E1A50D8-64C7-4B9E-A5AF-BEDE75042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152400"/>
            <a:ext cx="6985000" cy="70104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5971F146-A8C1-4406-9D17-EF4C99B7A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5207000" cy="7010400"/>
          </a:xfrm>
          <a:prstGeom prst="rect">
            <a:avLst/>
          </a:prstGeom>
        </p:spPr>
      </p:pic>
    </p:spTree>
    <p:extLst>
      <p:ext uri="{BB962C8B-B14F-4D97-AF65-F5344CB8AC3E}">
        <p14:creationId xmlns:p14="http://schemas.microsoft.com/office/powerpoint/2010/main" val="1599802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49D673D6-7D9A-784A-B4D0-538368AA3C77}"/>
              </a:ext>
            </a:extLst>
          </p:cNvPr>
          <p:cNvSpPr/>
          <p:nvPr/>
        </p:nvSpPr>
        <p:spPr>
          <a:xfrm>
            <a:off x="711803" y="210065"/>
            <a:ext cx="5384197" cy="1429162"/>
          </a:xfrm>
          <a:custGeom>
            <a:avLst/>
            <a:gdLst>
              <a:gd name="connsiteX0" fmla="*/ 0 w 5384197"/>
              <a:gd name="connsiteY0" fmla="*/ 238198 h 1429162"/>
              <a:gd name="connsiteX1" fmla="*/ 238198 w 5384197"/>
              <a:gd name="connsiteY1" fmla="*/ 0 h 1429162"/>
              <a:gd name="connsiteX2" fmla="*/ 881665 w 5384197"/>
              <a:gd name="connsiteY2" fmla="*/ 0 h 1429162"/>
              <a:gd name="connsiteX3" fmla="*/ 1377898 w 5384197"/>
              <a:gd name="connsiteY3" fmla="*/ 0 h 1429162"/>
              <a:gd name="connsiteX4" fmla="*/ 1825054 w 5384197"/>
              <a:gd name="connsiteY4" fmla="*/ 0 h 1429162"/>
              <a:gd name="connsiteX5" fmla="*/ 2419443 w 5384197"/>
              <a:gd name="connsiteY5" fmla="*/ 0 h 1429162"/>
              <a:gd name="connsiteX6" fmla="*/ 2915676 w 5384197"/>
              <a:gd name="connsiteY6" fmla="*/ 0 h 1429162"/>
              <a:gd name="connsiteX7" fmla="*/ 3559143 w 5384197"/>
              <a:gd name="connsiteY7" fmla="*/ 0 h 1429162"/>
              <a:gd name="connsiteX8" fmla="*/ 4006299 w 5384197"/>
              <a:gd name="connsiteY8" fmla="*/ 0 h 1429162"/>
              <a:gd name="connsiteX9" fmla="*/ 4649766 w 5384197"/>
              <a:gd name="connsiteY9" fmla="*/ 0 h 1429162"/>
              <a:gd name="connsiteX10" fmla="*/ 5145999 w 5384197"/>
              <a:gd name="connsiteY10" fmla="*/ 0 h 1429162"/>
              <a:gd name="connsiteX11" fmla="*/ 5384197 w 5384197"/>
              <a:gd name="connsiteY11" fmla="*/ 238198 h 1429162"/>
              <a:gd name="connsiteX12" fmla="*/ 5384197 w 5384197"/>
              <a:gd name="connsiteY12" fmla="*/ 724109 h 1429162"/>
              <a:gd name="connsiteX13" fmla="*/ 5384197 w 5384197"/>
              <a:gd name="connsiteY13" fmla="*/ 1190964 h 1429162"/>
              <a:gd name="connsiteX14" fmla="*/ 5145999 w 5384197"/>
              <a:gd name="connsiteY14" fmla="*/ 1429162 h 1429162"/>
              <a:gd name="connsiteX15" fmla="*/ 4600688 w 5384197"/>
              <a:gd name="connsiteY15" fmla="*/ 1429162 h 1429162"/>
              <a:gd name="connsiteX16" fmla="*/ 3957221 w 5384197"/>
              <a:gd name="connsiteY16" fmla="*/ 1429162 h 1429162"/>
              <a:gd name="connsiteX17" fmla="*/ 3411909 w 5384197"/>
              <a:gd name="connsiteY17" fmla="*/ 1429162 h 1429162"/>
              <a:gd name="connsiteX18" fmla="*/ 3013832 w 5384197"/>
              <a:gd name="connsiteY18" fmla="*/ 1429162 h 1429162"/>
              <a:gd name="connsiteX19" fmla="*/ 2566677 w 5384197"/>
              <a:gd name="connsiteY19" fmla="*/ 1429162 h 1429162"/>
              <a:gd name="connsiteX20" fmla="*/ 1923210 w 5384197"/>
              <a:gd name="connsiteY20" fmla="*/ 1429162 h 1429162"/>
              <a:gd name="connsiteX21" fmla="*/ 1377898 w 5384197"/>
              <a:gd name="connsiteY21" fmla="*/ 1429162 h 1429162"/>
              <a:gd name="connsiteX22" fmla="*/ 930743 w 5384197"/>
              <a:gd name="connsiteY22" fmla="*/ 1429162 h 1429162"/>
              <a:gd name="connsiteX23" fmla="*/ 238198 w 5384197"/>
              <a:gd name="connsiteY23" fmla="*/ 1429162 h 1429162"/>
              <a:gd name="connsiteX24" fmla="*/ 0 w 5384197"/>
              <a:gd name="connsiteY24" fmla="*/ 1190964 h 1429162"/>
              <a:gd name="connsiteX25" fmla="*/ 0 w 5384197"/>
              <a:gd name="connsiteY25" fmla="*/ 714581 h 1429162"/>
              <a:gd name="connsiteX26" fmla="*/ 0 w 5384197"/>
              <a:gd name="connsiteY26" fmla="*/ 238198 h 142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84197" h="1429162" extrusionOk="0">
                <a:moveTo>
                  <a:pt x="0" y="238198"/>
                </a:moveTo>
                <a:cubicBezTo>
                  <a:pt x="-19157" y="94829"/>
                  <a:pt x="85727" y="7851"/>
                  <a:pt x="238198" y="0"/>
                </a:cubicBezTo>
                <a:cubicBezTo>
                  <a:pt x="512020" y="-50179"/>
                  <a:pt x="584261" y="63877"/>
                  <a:pt x="881665" y="0"/>
                </a:cubicBezTo>
                <a:cubicBezTo>
                  <a:pt x="1179069" y="-63877"/>
                  <a:pt x="1238199" y="30498"/>
                  <a:pt x="1377898" y="0"/>
                </a:cubicBezTo>
                <a:cubicBezTo>
                  <a:pt x="1517597" y="-30498"/>
                  <a:pt x="1693613" y="32562"/>
                  <a:pt x="1825054" y="0"/>
                </a:cubicBezTo>
                <a:cubicBezTo>
                  <a:pt x="1956495" y="-32562"/>
                  <a:pt x="2181584" y="44089"/>
                  <a:pt x="2419443" y="0"/>
                </a:cubicBezTo>
                <a:cubicBezTo>
                  <a:pt x="2657302" y="-44089"/>
                  <a:pt x="2676502" y="10374"/>
                  <a:pt x="2915676" y="0"/>
                </a:cubicBezTo>
                <a:cubicBezTo>
                  <a:pt x="3154850" y="-10374"/>
                  <a:pt x="3240978" y="285"/>
                  <a:pt x="3559143" y="0"/>
                </a:cubicBezTo>
                <a:cubicBezTo>
                  <a:pt x="3877308" y="-285"/>
                  <a:pt x="3902011" y="18282"/>
                  <a:pt x="4006299" y="0"/>
                </a:cubicBezTo>
                <a:cubicBezTo>
                  <a:pt x="4110587" y="-18282"/>
                  <a:pt x="4518995" y="8014"/>
                  <a:pt x="4649766" y="0"/>
                </a:cubicBezTo>
                <a:cubicBezTo>
                  <a:pt x="4780537" y="-8014"/>
                  <a:pt x="4965995" y="58038"/>
                  <a:pt x="5145999" y="0"/>
                </a:cubicBezTo>
                <a:cubicBezTo>
                  <a:pt x="5247915" y="-1695"/>
                  <a:pt x="5393319" y="81630"/>
                  <a:pt x="5384197" y="238198"/>
                </a:cubicBezTo>
                <a:cubicBezTo>
                  <a:pt x="5403435" y="469156"/>
                  <a:pt x="5340385" y="601762"/>
                  <a:pt x="5384197" y="724109"/>
                </a:cubicBezTo>
                <a:cubicBezTo>
                  <a:pt x="5428009" y="846456"/>
                  <a:pt x="5371960" y="987717"/>
                  <a:pt x="5384197" y="1190964"/>
                </a:cubicBezTo>
                <a:cubicBezTo>
                  <a:pt x="5400926" y="1301749"/>
                  <a:pt x="5270956" y="1426612"/>
                  <a:pt x="5145999" y="1429162"/>
                </a:cubicBezTo>
                <a:cubicBezTo>
                  <a:pt x="4874241" y="1454052"/>
                  <a:pt x="4793296" y="1399957"/>
                  <a:pt x="4600688" y="1429162"/>
                </a:cubicBezTo>
                <a:cubicBezTo>
                  <a:pt x="4408080" y="1458367"/>
                  <a:pt x="4255726" y="1408157"/>
                  <a:pt x="3957221" y="1429162"/>
                </a:cubicBezTo>
                <a:cubicBezTo>
                  <a:pt x="3658716" y="1450167"/>
                  <a:pt x="3670636" y="1406404"/>
                  <a:pt x="3411909" y="1429162"/>
                </a:cubicBezTo>
                <a:cubicBezTo>
                  <a:pt x="3153182" y="1451920"/>
                  <a:pt x="3126851" y="1417159"/>
                  <a:pt x="3013832" y="1429162"/>
                </a:cubicBezTo>
                <a:cubicBezTo>
                  <a:pt x="2900813" y="1441165"/>
                  <a:pt x="2711223" y="1375554"/>
                  <a:pt x="2566677" y="1429162"/>
                </a:cubicBezTo>
                <a:cubicBezTo>
                  <a:pt x="2422131" y="1482770"/>
                  <a:pt x="2226386" y="1421904"/>
                  <a:pt x="1923210" y="1429162"/>
                </a:cubicBezTo>
                <a:cubicBezTo>
                  <a:pt x="1620034" y="1436420"/>
                  <a:pt x="1647906" y="1397077"/>
                  <a:pt x="1377898" y="1429162"/>
                </a:cubicBezTo>
                <a:cubicBezTo>
                  <a:pt x="1107890" y="1461247"/>
                  <a:pt x="1068714" y="1423266"/>
                  <a:pt x="930743" y="1429162"/>
                </a:cubicBezTo>
                <a:cubicBezTo>
                  <a:pt x="792772" y="1435058"/>
                  <a:pt x="522929" y="1428825"/>
                  <a:pt x="238198" y="1429162"/>
                </a:cubicBezTo>
                <a:cubicBezTo>
                  <a:pt x="95123" y="1428510"/>
                  <a:pt x="16603" y="1336811"/>
                  <a:pt x="0" y="1190964"/>
                </a:cubicBezTo>
                <a:cubicBezTo>
                  <a:pt x="-15080" y="1012703"/>
                  <a:pt x="40536" y="938012"/>
                  <a:pt x="0" y="714581"/>
                </a:cubicBezTo>
                <a:cubicBezTo>
                  <a:pt x="-40536" y="491150"/>
                  <a:pt x="46496" y="455071"/>
                  <a:pt x="0" y="238198"/>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chemeClr val="accent2">
                    <a:lumMod val="60000"/>
                    <a:lumOff val="40000"/>
                  </a:schemeClr>
                </a:solidFill>
              </a:rPr>
              <a:t>مهارات البحث!</a:t>
            </a:r>
            <a:endParaRPr lang="en-GB" b="1" dirty="0">
              <a:solidFill>
                <a:schemeClr val="accent2">
                  <a:lumMod val="60000"/>
                  <a:lumOff val="40000"/>
                </a:schemeClr>
              </a:solidFill>
            </a:endParaRPr>
          </a:p>
          <a:p>
            <a:pPr algn="ctr"/>
            <a:r>
              <a:rPr lang="ar-JO" b="1" dirty="0">
                <a:solidFill>
                  <a:schemeClr val="accent2">
                    <a:lumMod val="60000"/>
                    <a:lumOff val="40000"/>
                  </a:schemeClr>
                </a:solidFill>
              </a:rPr>
              <a:t>مهارات التّأمّل وما وراء المعرفة!</a:t>
            </a:r>
            <a:r>
              <a:rPr lang="ar-SA" sz="1800" b="1" dirty="0">
                <a:solidFill>
                  <a:schemeClr val="accent2">
                    <a:lumMod val="60000"/>
                    <a:lumOff val="40000"/>
                  </a:schemeClr>
                </a:solidFill>
                <a:effectLst/>
                <a:ea typeface="Calibri" panose="020F0502020204030204" pitchFamily="34" charset="0"/>
                <a:cs typeface="Simplified Arabic" panose="02020603050405020304" pitchFamily="18" charset="-78"/>
              </a:rPr>
              <a:t> التفاعل مع وسائل الإعلام لاستخدام وابتكار الأفكار والمعلومات</a:t>
            </a:r>
            <a:r>
              <a:rPr lang="ar-JO" sz="1800" b="1" dirty="0">
                <a:solidFill>
                  <a:schemeClr val="accent2">
                    <a:lumMod val="60000"/>
                    <a:lumOff val="40000"/>
                  </a:schemeClr>
                </a:solidFill>
                <a:effectLst/>
                <a:ea typeface="Calibri" panose="020F0502020204030204" pitchFamily="34" charset="0"/>
                <a:cs typeface="Simplified Arabic" panose="02020603050405020304" pitchFamily="18" charset="-78"/>
              </a:rPr>
              <a:t>/ </a:t>
            </a:r>
            <a:r>
              <a:rPr lang="ar-LB" sz="1800" b="1" dirty="0">
                <a:solidFill>
                  <a:schemeClr val="accent2">
                    <a:lumMod val="60000"/>
                    <a:lumOff val="40000"/>
                  </a:schemeClr>
                </a:solidFill>
                <a:effectLst/>
                <a:ea typeface="Calibri" panose="020F0502020204030204" pitchFamily="34" charset="0"/>
                <a:cs typeface="Simplified Arabic" panose="02020603050405020304" pitchFamily="18" charset="-78"/>
              </a:rPr>
              <a:t>فهم وتطبيق التكنولوجيا الاجتماعية والأخلاقية</a:t>
            </a:r>
            <a:endParaRPr lang="en-GB" b="1" dirty="0">
              <a:solidFill>
                <a:schemeClr val="accent2">
                  <a:lumMod val="60000"/>
                  <a:lumOff val="40000"/>
                </a:schemeClr>
              </a:solidFill>
            </a:endParaRPr>
          </a:p>
        </p:txBody>
      </p:sp>
      <p:sp>
        <p:nvSpPr>
          <p:cNvPr id="7" name="Title 1">
            <a:extLst>
              <a:ext uri="{FF2B5EF4-FFF2-40B4-BE49-F238E27FC236}">
                <a16:creationId xmlns:a16="http://schemas.microsoft.com/office/drawing/2014/main" id="{3A84D078-B805-C443-B0F6-5D85255EAD81}"/>
              </a:ext>
            </a:extLst>
          </p:cNvPr>
          <p:cNvSpPr txBox="1">
            <a:spLocks/>
          </p:cNvSpPr>
          <p:nvPr/>
        </p:nvSpPr>
        <p:spPr>
          <a:xfrm>
            <a:off x="7452173" y="1342113"/>
            <a:ext cx="4319325" cy="488427"/>
          </a:xfrm>
          <a:prstGeom prst="rect">
            <a:avLst/>
          </a:prstGeom>
        </p:spPr>
        <p:txBody>
          <a:bodyPr vert="horz" lIns="91440" tIns="45720" rIns="91440" bIns="45720" rtlCol="0" anchor="t">
            <a:normAutofit fontScale="8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ar-JO" b="1" dirty="0"/>
              <a:t>البحثّ والتّحقيق: استكشاف المقالات:</a:t>
            </a:r>
            <a:endParaRPr lang="en-GB" b="1" dirty="0"/>
          </a:p>
        </p:txBody>
      </p:sp>
      <p:sp>
        <p:nvSpPr>
          <p:cNvPr id="8" name="Content Placeholder 2">
            <a:extLst>
              <a:ext uri="{FF2B5EF4-FFF2-40B4-BE49-F238E27FC236}">
                <a16:creationId xmlns:a16="http://schemas.microsoft.com/office/drawing/2014/main" id="{1994A6F2-184E-AC4D-9105-4A5E93D49815}"/>
              </a:ext>
            </a:extLst>
          </p:cNvPr>
          <p:cNvSpPr txBox="1">
            <a:spLocks/>
          </p:cNvSpPr>
          <p:nvPr/>
        </p:nvSpPr>
        <p:spPr>
          <a:xfrm>
            <a:off x="0" y="1899400"/>
            <a:ext cx="11771498" cy="4748535"/>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rtl="1">
              <a:lnSpc>
                <a:spcPct val="150000"/>
              </a:lnSpc>
            </a:pPr>
            <a:r>
              <a:rPr lang="ar-JO" sz="2800" dirty="0"/>
              <a:t>اقرأ المقال الّذي  تم شاركته مع مجموعتك قراءة صامتة.</a:t>
            </a:r>
            <a:endParaRPr lang="en-GB" sz="2800" dirty="0"/>
          </a:p>
          <a:p>
            <a:pPr algn="r" rtl="1">
              <a:lnSpc>
                <a:spcPct val="150000"/>
              </a:lnSpc>
            </a:pPr>
            <a:r>
              <a:rPr lang="ar-JO" sz="2800" dirty="0"/>
              <a:t>ناقش المقال من خلال التّركيز على مفهوم: (المسؤوليّة).</a:t>
            </a:r>
            <a:endParaRPr lang="en-GB" sz="2800" dirty="0"/>
          </a:p>
          <a:p>
            <a:pPr algn="r" rtl="1">
              <a:lnSpc>
                <a:spcPct val="150000"/>
              </a:lnSpc>
            </a:pPr>
            <a:r>
              <a:rPr lang="ar-JO" sz="2800" dirty="0"/>
              <a:t>ناقش ما إذا أحدثت هذه المفاهيم تغييراً لديكَ، أو لم تُحدِث.</a:t>
            </a:r>
            <a:endParaRPr lang="en-GB" sz="2800" dirty="0"/>
          </a:p>
          <a:p>
            <a:pPr algn="r" rtl="1">
              <a:lnSpc>
                <a:spcPct val="150000"/>
              </a:lnSpc>
            </a:pPr>
            <a:endParaRPr lang="ar-JO" sz="2800" dirty="0"/>
          </a:p>
          <a:p>
            <a:pPr marL="0" indent="0" algn="r" rtl="1">
              <a:lnSpc>
                <a:spcPct val="150000"/>
              </a:lnSpc>
              <a:buNone/>
            </a:pPr>
            <a:r>
              <a:rPr lang="ar-JO" sz="2800" dirty="0">
                <a:solidFill>
                  <a:schemeClr val="accent2">
                    <a:lumMod val="60000"/>
                    <a:lumOff val="40000"/>
                  </a:schemeClr>
                </a:solidFill>
              </a:rPr>
              <a:t>                                                </a:t>
            </a:r>
            <a:r>
              <a:rPr lang="en-GB" sz="2800" dirty="0">
                <a:solidFill>
                  <a:schemeClr val="accent2">
                    <a:lumMod val="60000"/>
                    <a:lumOff val="40000"/>
                  </a:schemeClr>
                </a:solidFill>
              </a:rPr>
              <a:t>   </a:t>
            </a:r>
            <a:r>
              <a:rPr lang="ar-JO" sz="2800" dirty="0">
                <a:solidFill>
                  <a:schemeClr val="accent2">
                    <a:lumMod val="60000"/>
                    <a:lumOff val="40000"/>
                  </a:schemeClr>
                </a:solidFill>
              </a:rPr>
              <a:t>                            استراتيجية اتخاذ موقف </a:t>
            </a:r>
            <a:endParaRPr lang="en-GB" sz="2800" dirty="0">
              <a:solidFill>
                <a:schemeClr val="accent2">
                  <a:lumMod val="60000"/>
                  <a:lumOff val="40000"/>
                </a:schemeClr>
              </a:solidFill>
            </a:endParaRPr>
          </a:p>
        </p:txBody>
      </p:sp>
    </p:spTree>
    <p:extLst>
      <p:ext uri="{BB962C8B-B14F-4D97-AF65-F5344CB8AC3E}">
        <p14:creationId xmlns:p14="http://schemas.microsoft.com/office/powerpoint/2010/main" val="207248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968A3-C79F-4165-B6F6-460D099A5AAC}"/>
              </a:ext>
            </a:extLst>
          </p:cNvPr>
          <p:cNvSpPr txBox="1"/>
          <p:nvPr/>
        </p:nvSpPr>
        <p:spPr>
          <a:xfrm>
            <a:off x="84842" y="185942"/>
            <a:ext cx="11811785" cy="4970591"/>
          </a:xfrm>
          <a:prstGeom prst="rect">
            <a:avLst/>
          </a:prstGeom>
          <a:noFill/>
        </p:spPr>
        <p:txBody>
          <a:bodyPr wrap="square">
            <a:spAutoFit/>
          </a:bodyPr>
          <a:lstStyle/>
          <a:p>
            <a:pPr marL="342900" lvl="0" indent="-342900" algn="l">
              <a:buFont typeface="+mj-lt"/>
              <a:buAutoNum type="arabicPeriod"/>
            </a:pPr>
            <a:r>
              <a:rPr lang="en-GB" sz="1400" b="1" u="sng"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annexation of Palestinian land is illegal under international law</a:t>
            </a:r>
            <a:r>
              <a:rPr lang="ar-JO" sz="1400" b="1" u="sng"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ضم الأراضي الفلسطينية  غير قانوني حسب القانون الدولي</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b="1" kern="1800"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 JERUSALEM: SETTING THE RECORD STRAIGHT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spcAft>
                <a:spcPts val="1350"/>
              </a:spcAft>
            </a:pPr>
            <a:r>
              <a:rPr lang="en-GB" sz="1100" dirty="0">
                <a:effectLst/>
                <a:latin typeface="Arial" panose="020B0604020202020204" pitchFamily="34" charset="0"/>
                <a:ea typeface="Times New Roman" panose="02020603050405020304" pitchFamily="18" charset="0"/>
              </a:rPr>
              <a:t> [“East Jerusalem is Arab territory which Jews have been encroaching upon since its 1967 capture by Israel”]</a:t>
            </a:r>
            <a:endParaRPr lang="en-GB" sz="1100" dirty="0">
              <a:effectLst/>
              <a:latin typeface="Times New Roman" panose="02020603050405020304" pitchFamily="18" charset="0"/>
              <a:ea typeface="Times New Roman" panose="02020603050405020304" pitchFamily="18" charset="0"/>
            </a:endParaRPr>
          </a:p>
          <a:p>
            <a:pPr>
              <a:spcAft>
                <a:spcPts val="1350"/>
              </a:spcAft>
            </a:pPr>
            <a:r>
              <a:rPr lang="en-GB" sz="1100" dirty="0">
                <a:effectLst/>
                <a:latin typeface="Arial" panose="020B0604020202020204" pitchFamily="34" charset="0"/>
                <a:ea typeface="Times New Roman" panose="02020603050405020304" pitchFamily="18" charset="0"/>
              </a:rPr>
              <a:t>This is not, however, the case. The area was only exclusively Arab for the 19 year-period between 1948 and 1967 in which Jordan occupied eastern Jerusalem.</a:t>
            </a:r>
            <a:endParaRPr lang="en-GB" sz="1100" dirty="0">
              <a:effectLst/>
              <a:latin typeface="Times New Roman" panose="02020603050405020304" pitchFamily="18" charset="0"/>
              <a:ea typeface="Times New Roman" panose="02020603050405020304" pitchFamily="18" charset="0"/>
            </a:endParaRPr>
          </a:p>
          <a:p>
            <a:pPr>
              <a:spcAft>
                <a:spcPts val="1350"/>
              </a:spcAft>
            </a:pPr>
            <a:r>
              <a:rPr lang="en-GB" sz="1100" dirty="0">
                <a:effectLst/>
                <a:latin typeface="Arial" panose="020B0604020202020204" pitchFamily="34" charset="0"/>
                <a:ea typeface="Times New Roman" panose="02020603050405020304" pitchFamily="18" charset="0"/>
              </a:rPr>
              <a:t>Jewish presence and sovereignty in east Jerusalem actually predated the Arab presence there and has been nearly continuous</a:t>
            </a:r>
            <a:r>
              <a:rPr lang="en-GB" sz="1100" b="1" dirty="0">
                <a:effectLst/>
                <a:latin typeface="Arial" panose="020B0604020202020204" pitchFamily="34" charset="0"/>
                <a:ea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rPr>
              <a:t>For over three millennia, since King David established Jerusalem as the capital of his kingdom in 1004 BCE, there has been an almost continuous Jewish presence in Jerusalem, the holiest city in Judaism.  And for most of that time it was concentrated in east Jerusalem, where Judaism’s holy sites lie.</a:t>
            </a:r>
            <a:endParaRPr lang="en-GB" sz="1100" dirty="0">
              <a:effectLst/>
              <a:latin typeface="Times New Roman" panose="02020603050405020304" pitchFamily="18" charset="0"/>
              <a:ea typeface="Times New Roman" panose="02020603050405020304" pitchFamily="18" charset="0"/>
            </a:endParaRPr>
          </a:p>
          <a:p>
            <a:pPr>
              <a:spcAft>
                <a:spcPts val="1350"/>
              </a:spcAft>
            </a:pPr>
            <a:r>
              <a:rPr lang="en-GB" sz="1100" dirty="0">
                <a:effectLst/>
                <a:latin typeface="Arial" panose="020B0604020202020204" pitchFamily="34" charset="0"/>
                <a:ea typeface="Times New Roman" panose="02020603050405020304" pitchFamily="18" charset="0"/>
              </a:rPr>
              <a:t>Since the mid-1800’s, Jews have constituted the largest single group of residents in the city. According to historical and cultural geographer Professor Yehoshua Ben-</a:t>
            </a:r>
            <a:r>
              <a:rPr lang="en-GB" sz="1100" dirty="0" err="1">
                <a:effectLst/>
                <a:latin typeface="Arial" panose="020B0604020202020204" pitchFamily="34" charset="0"/>
                <a:ea typeface="Times New Roman" panose="02020603050405020304" pitchFamily="18" charset="0"/>
              </a:rPr>
              <a:t>Arieh</a:t>
            </a:r>
            <a:r>
              <a:rPr lang="en-GB" sz="1100" dirty="0">
                <a:effectLst/>
                <a:latin typeface="Arial" panose="020B0604020202020204" pitchFamily="34" charset="0"/>
                <a:ea typeface="Times New Roman" panose="02020603050405020304" pitchFamily="18" charset="0"/>
              </a:rPr>
              <a:t>, “In the second half of the nineteenth century and at the end of that century, Jews comprised the majority of the population of the Old City…”</a:t>
            </a:r>
            <a:r>
              <a:rPr lang="en-GB" sz="1100" baseline="30000" dirty="0">
                <a:effectLst/>
                <a:latin typeface="Arial" panose="020B0604020202020204" pitchFamily="34" charset="0"/>
                <a:ea typeface="Times New Roman" panose="02020603050405020304" pitchFamily="18" charset="0"/>
              </a:rPr>
              <a:t>1</a:t>
            </a:r>
            <a:r>
              <a:rPr lang="en-GB" sz="1100" dirty="0">
                <a:effectLst/>
                <a:latin typeface="Arial" panose="020B0604020202020204" pitchFamily="34" charset="0"/>
                <a:ea typeface="Times New Roman" panose="02020603050405020304" pitchFamily="18" charset="0"/>
              </a:rPr>
              <a:t>.</a:t>
            </a:r>
            <a:endParaRPr lang="en-GB" sz="1100" dirty="0">
              <a:effectLst/>
              <a:latin typeface="Times New Roman" panose="02020603050405020304" pitchFamily="18" charset="0"/>
              <a:ea typeface="Times New Roman" panose="02020603050405020304" pitchFamily="18" charset="0"/>
            </a:endParaRPr>
          </a:p>
          <a:p>
            <a:endParaRPr lang="en-GB"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400" b="1" kern="1800" cap="all"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GB"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Trump’s ‘Deal of the Century’: Another Round of Apartheid Crumbs</a:t>
            </a:r>
            <a:r>
              <a:rPr lang="ar-JO"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قول ترامب بأن صفقة القرن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b="1" kern="1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spcAft>
                <a:spcPts val="1350"/>
              </a:spcAft>
            </a:pPr>
            <a:r>
              <a:rPr lang="en-GB" sz="1100" dirty="0">
                <a:effectLst/>
                <a:latin typeface="Arial" panose="020B0604020202020204" pitchFamily="34" charset="0"/>
                <a:ea typeface="Times New Roman" panose="02020603050405020304" pitchFamily="18" charset="0"/>
              </a:rPr>
              <a:t>Having previously and in utter contempt of a number of UN Security Council Resolutions, handed to Israel complete control of Jerusalem and Syria’s Golan Heights, Trump has now stripped Palestinians of all rights. </a:t>
            </a:r>
            <a:endParaRPr lang="en-GB" sz="1100" dirty="0">
              <a:effectLst/>
              <a:latin typeface="Times New Roman" panose="02020603050405020304" pitchFamily="18" charset="0"/>
              <a:ea typeface="Times New Roman" panose="02020603050405020304" pitchFamily="18" charset="0"/>
            </a:endParaRPr>
          </a:p>
          <a:p>
            <a:pPr>
              <a:spcAft>
                <a:spcPts val="1350"/>
              </a:spcAft>
            </a:pPr>
            <a:r>
              <a:rPr lang="en-GB" sz="1100" dirty="0">
                <a:effectLst/>
                <a:latin typeface="Arial" panose="020B0604020202020204" pitchFamily="34" charset="0"/>
                <a:ea typeface="Times New Roman" panose="02020603050405020304" pitchFamily="18" charset="0"/>
              </a:rPr>
              <a:t>Rights including the Right of Return of Palestinian refugees; right to freedom; right to justice; right to equality and dignity, which are all sacrosanct, have just been trampled under by Trump in collusion with an over-zealous Benjamin Netanyahu. </a:t>
            </a:r>
            <a:endParaRPr lang="en-GB" sz="1100" dirty="0">
              <a:effectLst/>
              <a:latin typeface="Times New Roman" panose="02020603050405020304" pitchFamily="18" charset="0"/>
              <a:ea typeface="Times New Roman" panose="02020603050405020304" pitchFamily="18" charset="0"/>
            </a:endParaRPr>
          </a:p>
          <a:p>
            <a:pPr>
              <a:spcAft>
                <a:spcPts val="1350"/>
              </a:spcAft>
            </a:pPr>
            <a:r>
              <a:rPr lang="en-GB" sz="1100" dirty="0">
                <a:effectLst/>
                <a:latin typeface="Arial" panose="020B0604020202020204" pitchFamily="34" charset="0"/>
                <a:ea typeface="Times New Roman" panose="02020603050405020304" pitchFamily="18" charset="0"/>
              </a:rPr>
              <a:t>Unsurprisingly, the politics of patronage to racist Israel dominated Trump’s “historic moment”. After all, playing roughshod with Palestinian rights and lives has defined the Trump administration’s reprehensible disregard for civilized human values.</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98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87874C0-3A97-DC43-83CC-65B29206DB5A}"/>
              </a:ext>
            </a:extLst>
          </p:cNvPr>
          <p:cNvPicPr>
            <a:picLocks noChangeAspect="1"/>
          </p:cNvPicPr>
          <p:nvPr/>
        </p:nvPicPr>
        <p:blipFill>
          <a:blip r:embed="rId3"/>
          <a:stretch>
            <a:fillRect/>
          </a:stretch>
        </p:blipFill>
        <p:spPr>
          <a:xfrm>
            <a:off x="384642" y="1995552"/>
            <a:ext cx="5624945" cy="4267200"/>
          </a:xfrm>
          <a:prstGeom prst="rect">
            <a:avLst/>
          </a:prstGeom>
        </p:spPr>
      </p:pic>
      <p:sp>
        <p:nvSpPr>
          <p:cNvPr id="2" name="Title 1">
            <a:extLst>
              <a:ext uri="{FF2B5EF4-FFF2-40B4-BE49-F238E27FC236}">
                <a16:creationId xmlns:a16="http://schemas.microsoft.com/office/drawing/2014/main" id="{3A84D078-B805-C443-B0F6-5D85255EAD81}"/>
              </a:ext>
            </a:extLst>
          </p:cNvPr>
          <p:cNvSpPr>
            <a:spLocks noGrp="1"/>
          </p:cNvSpPr>
          <p:nvPr>
            <p:ph type="title"/>
          </p:nvPr>
        </p:nvSpPr>
        <p:spPr>
          <a:xfrm>
            <a:off x="640080" y="1065912"/>
            <a:ext cx="10515600" cy="655292"/>
          </a:xfrm>
        </p:spPr>
        <p:txBody>
          <a:bodyPr>
            <a:normAutofit/>
          </a:bodyPr>
          <a:lstStyle/>
          <a:p>
            <a:pPr algn="r"/>
            <a:r>
              <a:rPr lang="en-US" sz="3600" b="1" dirty="0"/>
              <a:t>(CSI)</a:t>
            </a:r>
            <a:r>
              <a:rPr lang="ar-JO" sz="3600" b="1" dirty="0"/>
              <a:t>التّنظيم: لون-رمز- صورة </a:t>
            </a:r>
            <a:endParaRPr lang="en-GB" sz="3600" b="1" dirty="0"/>
          </a:p>
        </p:txBody>
      </p:sp>
      <p:sp>
        <p:nvSpPr>
          <p:cNvPr id="3" name="Content Placeholder 2">
            <a:extLst>
              <a:ext uri="{FF2B5EF4-FFF2-40B4-BE49-F238E27FC236}">
                <a16:creationId xmlns:a16="http://schemas.microsoft.com/office/drawing/2014/main" id="{1994A6F2-184E-AC4D-9105-4A5E93D49815}"/>
              </a:ext>
            </a:extLst>
          </p:cNvPr>
          <p:cNvSpPr>
            <a:spLocks noGrp="1"/>
          </p:cNvSpPr>
          <p:nvPr>
            <p:ph idx="1"/>
          </p:nvPr>
        </p:nvSpPr>
        <p:spPr>
          <a:xfrm>
            <a:off x="6657960" y="2467019"/>
            <a:ext cx="5130386" cy="3622335"/>
          </a:xfrm>
        </p:spPr>
        <p:txBody>
          <a:bodyPr>
            <a:normAutofit/>
          </a:bodyPr>
          <a:lstStyle/>
          <a:p>
            <a:pPr algn="r" rtl="1">
              <a:lnSpc>
                <a:spcPct val="100000"/>
              </a:lnSpc>
            </a:pPr>
            <a:r>
              <a:rPr lang="ar-JO" sz="2800" dirty="0"/>
              <a:t>نظّم أفكارك </a:t>
            </a:r>
            <a:r>
              <a:rPr lang="ar-JO" sz="2800" dirty="0">
                <a:solidFill>
                  <a:schemeClr val="tx1"/>
                </a:solidFill>
              </a:rPr>
              <a:t>بالتركّيز على مفهوم: المسؤوليّة.</a:t>
            </a:r>
            <a:endParaRPr lang="en-GB" sz="2800" dirty="0">
              <a:solidFill>
                <a:schemeClr val="tx1"/>
              </a:solidFill>
            </a:endParaRPr>
          </a:p>
          <a:p>
            <a:pPr algn="r" rtl="1">
              <a:lnSpc>
                <a:spcPct val="100000"/>
              </a:lnSpc>
            </a:pPr>
            <a:endParaRPr lang="ar-JO" sz="2800" dirty="0"/>
          </a:p>
          <a:p>
            <a:pPr algn="r" rtl="1">
              <a:lnSpc>
                <a:spcPct val="100000"/>
              </a:lnSpc>
            </a:pPr>
            <a:r>
              <a:rPr lang="ar-JO" sz="2400" dirty="0">
                <a:solidFill>
                  <a:srgbClr val="FF0000"/>
                </a:solidFill>
              </a:rPr>
              <a:t>               </a:t>
            </a:r>
          </a:p>
          <a:p>
            <a:pPr algn="r" rtl="1">
              <a:lnSpc>
                <a:spcPct val="100000"/>
              </a:lnSpc>
            </a:pPr>
            <a:endParaRPr lang="ar-JO" sz="2400" dirty="0">
              <a:solidFill>
                <a:srgbClr val="FF0000"/>
              </a:solidFill>
            </a:endParaRPr>
          </a:p>
          <a:p>
            <a:pPr algn="r" rtl="1">
              <a:lnSpc>
                <a:spcPct val="100000"/>
              </a:lnSpc>
            </a:pPr>
            <a:r>
              <a:rPr lang="ar-JO" sz="2400" dirty="0">
                <a:solidFill>
                  <a:schemeClr val="accent2">
                    <a:lumMod val="60000"/>
                    <a:lumOff val="40000"/>
                  </a:schemeClr>
                </a:solidFill>
              </a:rPr>
              <a:t>                             استخدام استراتيجيّة:</a:t>
            </a:r>
          </a:p>
          <a:p>
            <a:pPr marL="0" indent="0" algn="r" rtl="1">
              <a:lnSpc>
                <a:spcPct val="100000"/>
              </a:lnSpc>
              <a:buNone/>
            </a:pPr>
            <a:r>
              <a:rPr lang="ar-JO" sz="2400" b="1" dirty="0">
                <a:solidFill>
                  <a:schemeClr val="accent2">
                    <a:lumMod val="60000"/>
                    <a:lumOff val="40000"/>
                  </a:schemeClr>
                </a:solidFill>
              </a:rPr>
              <a:t>                       ( اللّون – الرّمز – الصّورة).</a:t>
            </a:r>
          </a:p>
          <a:p>
            <a:pPr marL="0" indent="0" algn="r" rtl="1">
              <a:lnSpc>
                <a:spcPct val="100000"/>
              </a:lnSpc>
              <a:buNone/>
            </a:pPr>
            <a:endParaRPr lang="ar-JO" sz="2400" dirty="0">
              <a:solidFill>
                <a:srgbClr val="FF0000"/>
              </a:solidFill>
            </a:endParaRPr>
          </a:p>
          <a:p>
            <a:pPr algn="r" rtl="1">
              <a:lnSpc>
                <a:spcPct val="100000"/>
              </a:lnSpc>
            </a:pPr>
            <a:endParaRPr lang="en-GB" sz="2800" dirty="0"/>
          </a:p>
        </p:txBody>
      </p:sp>
      <p:sp>
        <p:nvSpPr>
          <p:cNvPr id="5" name="Rounded Rectangle 4">
            <a:extLst>
              <a:ext uri="{FF2B5EF4-FFF2-40B4-BE49-F238E27FC236}">
                <a16:creationId xmlns:a16="http://schemas.microsoft.com/office/drawing/2014/main" id="{39F1D09D-4A84-2C4E-8847-4FB400F68F69}"/>
              </a:ext>
            </a:extLst>
          </p:cNvPr>
          <p:cNvSpPr/>
          <p:nvPr/>
        </p:nvSpPr>
        <p:spPr>
          <a:xfrm>
            <a:off x="640080" y="258636"/>
            <a:ext cx="4289108" cy="1562584"/>
          </a:xfrm>
          <a:custGeom>
            <a:avLst/>
            <a:gdLst>
              <a:gd name="connsiteX0" fmla="*/ 0 w 4289108"/>
              <a:gd name="connsiteY0" fmla="*/ 260436 h 1562584"/>
              <a:gd name="connsiteX1" fmla="*/ 260436 w 4289108"/>
              <a:gd name="connsiteY1" fmla="*/ 0 h 1562584"/>
              <a:gd name="connsiteX2" fmla="*/ 874120 w 4289108"/>
              <a:gd name="connsiteY2" fmla="*/ 0 h 1562584"/>
              <a:gd name="connsiteX3" fmla="*/ 1374757 w 4289108"/>
              <a:gd name="connsiteY3" fmla="*/ 0 h 1562584"/>
              <a:gd name="connsiteX4" fmla="*/ 1837712 w 4289108"/>
              <a:gd name="connsiteY4" fmla="*/ 0 h 1562584"/>
              <a:gd name="connsiteX5" fmla="*/ 2413714 w 4289108"/>
              <a:gd name="connsiteY5" fmla="*/ 0 h 1562584"/>
              <a:gd name="connsiteX6" fmla="*/ 2914351 w 4289108"/>
              <a:gd name="connsiteY6" fmla="*/ 0 h 1562584"/>
              <a:gd name="connsiteX7" fmla="*/ 3528035 w 4289108"/>
              <a:gd name="connsiteY7" fmla="*/ 0 h 1562584"/>
              <a:gd name="connsiteX8" fmla="*/ 4028672 w 4289108"/>
              <a:gd name="connsiteY8" fmla="*/ 0 h 1562584"/>
              <a:gd name="connsiteX9" fmla="*/ 4289108 w 4289108"/>
              <a:gd name="connsiteY9" fmla="*/ 260436 h 1562584"/>
              <a:gd name="connsiteX10" fmla="*/ 4289108 w 4289108"/>
              <a:gd name="connsiteY10" fmla="*/ 760458 h 1562584"/>
              <a:gd name="connsiteX11" fmla="*/ 4289108 w 4289108"/>
              <a:gd name="connsiteY11" fmla="*/ 1302148 h 1562584"/>
              <a:gd name="connsiteX12" fmla="*/ 4028672 w 4289108"/>
              <a:gd name="connsiteY12" fmla="*/ 1562584 h 1562584"/>
              <a:gd name="connsiteX13" fmla="*/ 3490353 w 4289108"/>
              <a:gd name="connsiteY13" fmla="*/ 1562584 h 1562584"/>
              <a:gd name="connsiteX14" fmla="*/ 3027398 w 4289108"/>
              <a:gd name="connsiteY14" fmla="*/ 1562584 h 1562584"/>
              <a:gd name="connsiteX15" fmla="*/ 2489078 w 4289108"/>
              <a:gd name="connsiteY15" fmla="*/ 1562584 h 1562584"/>
              <a:gd name="connsiteX16" fmla="*/ 1875394 w 4289108"/>
              <a:gd name="connsiteY16" fmla="*/ 1562584 h 1562584"/>
              <a:gd name="connsiteX17" fmla="*/ 1337075 w 4289108"/>
              <a:gd name="connsiteY17" fmla="*/ 1562584 h 1562584"/>
              <a:gd name="connsiteX18" fmla="*/ 911803 w 4289108"/>
              <a:gd name="connsiteY18" fmla="*/ 1562584 h 1562584"/>
              <a:gd name="connsiteX19" fmla="*/ 260436 w 4289108"/>
              <a:gd name="connsiteY19" fmla="*/ 1562584 h 1562584"/>
              <a:gd name="connsiteX20" fmla="*/ 0 w 4289108"/>
              <a:gd name="connsiteY20" fmla="*/ 1302148 h 1562584"/>
              <a:gd name="connsiteX21" fmla="*/ 0 w 4289108"/>
              <a:gd name="connsiteY21" fmla="*/ 791709 h 1562584"/>
              <a:gd name="connsiteX22" fmla="*/ 0 w 4289108"/>
              <a:gd name="connsiteY22" fmla="*/ 260436 h 156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89108" h="1562584" extrusionOk="0">
                <a:moveTo>
                  <a:pt x="0" y="260436"/>
                </a:moveTo>
                <a:cubicBezTo>
                  <a:pt x="-33836" y="95730"/>
                  <a:pt x="108553" y="3020"/>
                  <a:pt x="260436" y="0"/>
                </a:cubicBezTo>
                <a:cubicBezTo>
                  <a:pt x="556600" y="-63106"/>
                  <a:pt x="700066" y="12086"/>
                  <a:pt x="874120" y="0"/>
                </a:cubicBezTo>
                <a:cubicBezTo>
                  <a:pt x="1048174" y="-12086"/>
                  <a:pt x="1142631" y="6165"/>
                  <a:pt x="1374757" y="0"/>
                </a:cubicBezTo>
                <a:cubicBezTo>
                  <a:pt x="1606883" y="-6165"/>
                  <a:pt x="1740598" y="18657"/>
                  <a:pt x="1837712" y="0"/>
                </a:cubicBezTo>
                <a:cubicBezTo>
                  <a:pt x="1934827" y="-18657"/>
                  <a:pt x="2257368" y="27859"/>
                  <a:pt x="2413714" y="0"/>
                </a:cubicBezTo>
                <a:cubicBezTo>
                  <a:pt x="2570060" y="-27859"/>
                  <a:pt x="2674810" y="57024"/>
                  <a:pt x="2914351" y="0"/>
                </a:cubicBezTo>
                <a:cubicBezTo>
                  <a:pt x="3153892" y="-57024"/>
                  <a:pt x="3233862" y="38850"/>
                  <a:pt x="3528035" y="0"/>
                </a:cubicBezTo>
                <a:cubicBezTo>
                  <a:pt x="3822208" y="-38850"/>
                  <a:pt x="3808944" y="44628"/>
                  <a:pt x="4028672" y="0"/>
                </a:cubicBezTo>
                <a:cubicBezTo>
                  <a:pt x="4163352" y="15145"/>
                  <a:pt x="4272352" y="97166"/>
                  <a:pt x="4289108" y="260436"/>
                </a:cubicBezTo>
                <a:cubicBezTo>
                  <a:pt x="4334310" y="476413"/>
                  <a:pt x="4261464" y="656174"/>
                  <a:pt x="4289108" y="760458"/>
                </a:cubicBezTo>
                <a:cubicBezTo>
                  <a:pt x="4316752" y="864742"/>
                  <a:pt x="4254146" y="1134513"/>
                  <a:pt x="4289108" y="1302148"/>
                </a:cubicBezTo>
                <a:cubicBezTo>
                  <a:pt x="4297390" y="1437799"/>
                  <a:pt x="4186522" y="1553547"/>
                  <a:pt x="4028672" y="1562584"/>
                </a:cubicBezTo>
                <a:cubicBezTo>
                  <a:pt x="3804349" y="1607840"/>
                  <a:pt x="3649445" y="1548026"/>
                  <a:pt x="3490353" y="1562584"/>
                </a:cubicBezTo>
                <a:cubicBezTo>
                  <a:pt x="3331261" y="1577142"/>
                  <a:pt x="3129391" y="1509915"/>
                  <a:pt x="3027398" y="1562584"/>
                </a:cubicBezTo>
                <a:cubicBezTo>
                  <a:pt x="2925406" y="1615253"/>
                  <a:pt x="2660755" y="1532907"/>
                  <a:pt x="2489078" y="1562584"/>
                </a:cubicBezTo>
                <a:cubicBezTo>
                  <a:pt x="2317401" y="1592261"/>
                  <a:pt x="2142617" y="1525986"/>
                  <a:pt x="1875394" y="1562584"/>
                </a:cubicBezTo>
                <a:cubicBezTo>
                  <a:pt x="1608171" y="1599182"/>
                  <a:pt x="1585709" y="1557946"/>
                  <a:pt x="1337075" y="1562584"/>
                </a:cubicBezTo>
                <a:cubicBezTo>
                  <a:pt x="1088441" y="1567222"/>
                  <a:pt x="1034714" y="1547527"/>
                  <a:pt x="911803" y="1562584"/>
                </a:cubicBezTo>
                <a:cubicBezTo>
                  <a:pt x="788892" y="1577641"/>
                  <a:pt x="505471" y="1554209"/>
                  <a:pt x="260436" y="1562584"/>
                </a:cubicBezTo>
                <a:cubicBezTo>
                  <a:pt x="146881" y="1544623"/>
                  <a:pt x="-2159" y="1449410"/>
                  <a:pt x="0" y="1302148"/>
                </a:cubicBezTo>
                <a:cubicBezTo>
                  <a:pt x="-36361" y="1152012"/>
                  <a:pt x="3434" y="955684"/>
                  <a:pt x="0" y="791709"/>
                </a:cubicBezTo>
                <a:cubicBezTo>
                  <a:pt x="-3434" y="627734"/>
                  <a:pt x="22109" y="482462"/>
                  <a:pt x="0" y="260436"/>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solidFill>
                  <a:schemeClr val="accent2">
                    <a:lumMod val="60000"/>
                    <a:lumOff val="40000"/>
                  </a:schemeClr>
                </a:solidFill>
              </a:rPr>
              <a:t>مهارات البحث!</a:t>
            </a:r>
          </a:p>
          <a:p>
            <a:pPr algn="ctr"/>
            <a:r>
              <a:rPr lang="ar-JO" sz="1600" b="1" dirty="0">
                <a:solidFill>
                  <a:schemeClr val="accent2">
                    <a:lumMod val="60000"/>
                    <a:lumOff val="40000"/>
                  </a:schemeClr>
                </a:solidFill>
              </a:rPr>
              <a:t>المعرفة المعلوماتية/ استخدام جميع الحواس لرصد التفاصيل/ تسجيل المشاهدات بواسطة الرسم</a:t>
            </a:r>
          </a:p>
          <a:p>
            <a:pPr algn="ctr"/>
            <a:r>
              <a:rPr lang="ar-JO" sz="1600" b="1" dirty="0">
                <a:solidFill>
                  <a:schemeClr val="accent2">
                    <a:lumMod val="60000"/>
                    <a:lumOff val="40000"/>
                  </a:schemeClr>
                </a:solidFill>
              </a:rPr>
              <a:t>مهارة التواصل</a:t>
            </a:r>
          </a:p>
          <a:p>
            <a:pPr algn="ctr"/>
            <a:r>
              <a:rPr lang="ar-SA" sz="1600" b="1" dirty="0">
                <a:solidFill>
                  <a:schemeClr val="accent2">
                    <a:lumMod val="60000"/>
                    <a:lumOff val="40000"/>
                  </a:schemeClr>
                </a:solidFill>
                <a:effectLst/>
                <a:latin typeface="Calibri" panose="020F0502020204030204" pitchFamily="34" charset="0"/>
                <a:ea typeface="Calibri" panose="020F0502020204030204" pitchFamily="34" charset="0"/>
                <a:cs typeface="Simplified Arabic" panose="02020603050405020304" pitchFamily="18" charset="-78"/>
              </a:rPr>
              <a:t>فهم  واستخدام التدوين الرياضي والرموز الأخرى</a:t>
            </a:r>
            <a:r>
              <a:rPr lang="ar-SA" sz="1800" b="1" dirty="0">
                <a:solidFill>
                  <a:schemeClr val="accent2">
                    <a:lumMod val="60000"/>
                    <a:lumOff val="40000"/>
                  </a:schemeClr>
                </a:solidFill>
                <a:effectLst/>
                <a:latin typeface="Calibri" panose="020F0502020204030204" pitchFamily="34" charset="0"/>
                <a:ea typeface="Calibri" panose="020F0502020204030204" pitchFamily="34" charset="0"/>
                <a:cs typeface="Simplified Arabic" panose="02020603050405020304" pitchFamily="18" charset="-78"/>
              </a:rPr>
              <a:t>.</a:t>
            </a:r>
            <a:endParaRPr lang="en-GB" sz="1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b="1" dirty="0">
              <a:solidFill>
                <a:schemeClr val="accent2">
                  <a:lumMod val="60000"/>
                  <a:lumOff val="40000"/>
                </a:schemeClr>
              </a:solidFill>
            </a:endParaRPr>
          </a:p>
        </p:txBody>
      </p:sp>
      <p:sp>
        <p:nvSpPr>
          <p:cNvPr id="6" name="Rectangle 5"/>
          <p:cNvSpPr/>
          <p:nvPr/>
        </p:nvSpPr>
        <p:spPr>
          <a:xfrm>
            <a:off x="460794" y="2057823"/>
            <a:ext cx="5547561" cy="86186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JO" sz="4800" b="1" cap="all" dirty="0">
                <a:ln/>
                <a:solidFill>
                  <a:schemeClr val="accent2">
                    <a:lumMod val="50000"/>
                  </a:schemeClr>
                </a:solidFill>
                <a:effectLst>
                  <a:outerShdw blurRad="19685" dist="12700" dir="5400000" algn="tl" rotWithShape="0">
                    <a:srgbClr val="B71E42">
                      <a:satMod val="130000"/>
                      <a:alpha val="60000"/>
                    </a:srgbClr>
                  </a:outerShdw>
                </a:effectLst>
              </a:rPr>
              <a:t>- صورة</a:t>
            </a:r>
            <a:r>
              <a:rPr lang="en-US" sz="4800" b="1" cap="all" dirty="0">
                <a:ln/>
                <a:solidFill>
                  <a:schemeClr val="accent2">
                    <a:lumMod val="50000"/>
                  </a:schemeClr>
                </a:solidFill>
                <a:effectLst>
                  <a:outerShdw blurRad="19685" dist="12700" dir="5400000" algn="tl" rotWithShape="0">
                    <a:srgbClr val="B71E42">
                      <a:satMod val="130000"/>
                      <a:alpha val="60000"/>
                    </a:srgbClr>
                  </a:outerShdw>
                </a:effectLst>
              </a:rPr>
              <a:t> </a:t>
            </a:r>
            <a:r>
              <a:rPr lang="ar-JO" sz="4800" b="1" cap="all" dirty="0">
                <a:ln/>
                <a:solidFill>
                  <a:schemeClr val="accent2">
                    <a:lumMod val="50000"/>
                  </a:schemeClr>
                </a:solidFill>
                <a:effectLst>
                  <a:outerShdw blurRad="19685" dist="12700" dir="5400000" algn="tl" rotWithShape="0">
                    <a:srgbClr val="B71E42">
                      <a:satMod val="130000"/>
                      <a:alpha val="60000"/>
                    </a:srgbClr>
                  </a:outerShdw>
                </a:effectLst>
              </a:rPr>
              <a:t>لون - رمز</a:t>
            </a:r>
            <a:endParaRPr lang="en-US" sz="4800" b="1" cap="all" dirty="0">
              <a:ln/>
              <a:solidFill>
                <a:schemeClr val="accent2">
                  <a:lumMod val="50000"/>
                </a:schemeClr>
              </a:solidFill>
              <a:effectLst>
                <a:outerShdw blurRad="19685" dist="12700" dir="5400000" algn="tl" rotWithShape="0">
                  <a:srgbClr val="B71E42">
                    <a:satMod val="130000"/>
                    <a:alpha val="60000"/>
                  </a:srgbClr>
                </a:outerShdw>
              </a:effectLst>
            </a:endParaRPr>
          </a:p>
        </p:txBody>
      </p:sp>
      <p:sp>
        <p:nvSpPr>
          <p:cNvPr id="7" name="Rectangle 6"/>
          <p:cNvSpPr/>
          <p:nvPr/>
        </p:nvSpPr>
        <p:spPr>
          <a:xfrm>
            <a:off x="1786672" y="3001880"/>
            <a:ext cx="3931920" cy="71246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sz="2400" b="1" dirty="0">
                <a:solidFill>
                  <a:sysClr val="windowText" lastClr="000000"/>
                </a:solidFill>
              </a:rPr>
              <a:t>اختر لونًا تعتقد أنّه يُمثّل جوهر الفكرة أفضل تمثيل.</a:t>
            </a:r>
            <a:endParaRPr lang="en-US" sz="2400" b="1" dirty="0">
              <a:solidFill>
                <a:sysClr val="windowText" lastClr="000000"/>
              </a:solidFill>
            </a:endParaRPr>
          </a:p>
        </p:txBody>
      </p:sp>
      <p:sp>
        <p:nvSpPr>
          <p:cNvPr id="8" name="Rectangle 7"/>
          <p:cNvSpPr/>
          <p:nvPr/>
        </p:nvSpPr>
        <p:spPr>
          <a:xfrm>
            <a:off x="1786672" y="3806461"/>
            <a:ext cx="3931920" cy="80905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sz="2400" b="1" dirty="0">
                <a:solidFill>
                  <a:sysClr val="windowText" lastClr="000000"/>
                </a:solidFill>
              </a:rPr>
              <a:t>اختر رمزًا تعتقد أنّه يُمثّل جوهر الفكرة أفضل تمثيل.</a:t>
            </a:r>
            <a:endParaRPr lang="en-US" sz="2400" b="1" dirty="0">
              <a:solidFill>
                <a:sysClr val="windowText" lastClr="000000"/>
              </a:solidFill>
            </a:endParaRPr>
          </a:p>
        </p:txBody>
      </p:sp>
      <p:sp>
        <p:nvSpPr>
          <p:cNvPr id="9" name="Rectangle 8"/>
          <p:cNvSpPr/>
          <p:nvPr/>
        </p:nvSpPr>
        <p:spPr>
          <a:xfrm>
            <a:off x="1786672" y="4723988"/>
            <a:ext cx="3931920" cy="79262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2400" b="1" dirty="0">
                <a:solidFill>
                  <a:sysClr val="windowText" lastClr="000000"/>
                </a:solidFill>
              </a:rPr>
              <a:t>ارسم صورة تعتقد أنّها تمثّل جوهر الفكرة أفضل تمثيل.</a:t>
            </a:r>
            <a:endParaRPr lang="en-US" sz="2400" b="1" dirty="0">
              <a:solidFill>
                <a:sysClr val="windowText" lastClr="000000"/>
              </a:solidFill>
            </a:endParaRPr>
          </a:p>
        </p:txBody>
      </p:sp>
      <p:sp>
        <p:nvSpPr>
          <p:cNvPr id="10" name="Rectangle 9"/>
          <p:cNvSpPr/>
          <p:nvPr/>
        </p:nvSpPr>
        <p:spPr>
          <a:xfrm>
            <a:off x="460794" y="5584145"/>
            <a:ext cx="4711707" cy="581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400" b="1" dirty="0">
                <a:solidFill>
                  <a:prstClr val="black"/>
                </a:solidFill>
              </a:rPr>
              <a:t>تحديد واستخلاص جوهر الفكرة المأخوذة من قراءتهم أو مشاهدتهم أو استماعهم - بطرق غير لفظيّة باستخدام لون ورمز وصورة لتقديم الأفكار الكبيرة.</a:t>
            </a:r>
            <a:endParaRPr lang="en-US" sz="1400" b="1" dirty="0">
              <a:solidFill>
                <a:prstClr val="black"/>
              </a:solidFill>
            </a:endParaRPr>
          </a:p>
        </p:txBody>
      </p:sp>
      <p:sp>
        <p:nvSpPr>
          <p:cNvPr id="11" name="Cloud 10"/>
          <p:cNvSpPr/>
          <p:nvPr/>
        </p:nvSpPr>
        <p:spPr>
          <a:xfrm>
            <a:off x="5059726" y="5625187"/>
            <a:ext cx="948629" cy="5819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solidFill>
                  <a:prstClr val="white"/>
                </a:solidFill>
              </a:rPr>
              <a:t>الهدف</a:t>
            </a:r>
            <a:endParaRPr lang="en-US" sz="1600" b="1" dirty="0">
              <a:solidFill>
                <a:prstClr val="white"/>
              </a:solidFill>
            </a:endParaRPr>
          </a:p>
        </p:txBody>
      </p:sp>
    </p:spTree>
    <p:extLst>
      <p:ext uri="{BB962C8B-B14F-4D97-AF65-F5344CB8AC3E}">
        <p14:creationId xmlns:p14="http://schemas.microsoft.com/office/powerpoint/2010/main" val="206350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234A495-896C-A94D-B28E-795D4CAC16FB}"/>
              </a:ext>
            </a:extLst>
          </p:cNvPr>
          <p:cNvSpPr/>
          <p:nvPr/>
        </p:nvSpPr>
        <p:spPr>
          <a:xfrm>
            <a:off x="914401" y="198043"/>
            <a:ext cx="4147283" cy="1412146"/>
          </a:xfrm>
          <a:custGeom>
            <a:avLst/>
            <a:gdLst>
              <a:gd name="connsiteX0" fmla="*/ 0 w 4147283"/>
              <a:gd name="connsiteY0" fmla="*/ 235362 h 1412146"/>
              <a:gd name="connsiteX1" fmla="*/ 235362 w 4147283"/>
              <a:gd name="connsiteY1" fmla="*/ 0 h 1412146"/>
              <a:gd name="connsiteX2" fmla="*/ 834116 w 4147283"/>
              <a:gd name="connsiteY2" fmla="*/ 0 h 1412146"/>
              <a:gd name="connsiteX3" fmla="*/ 1322573 w 4147283"/>
              <a:gd name="connsiteY3" fmla="*/ 0 h 1412146"/>
              <a:gd name="connsiteX4" fmla="*/ 1774265 w 4147283"/>
              <a:gd name="connsiteY4" fmla="*/ 0 h 1412146"/>
              <a:gd name="connsiteX5" fmla="*/ 2336253 w 4147283"/>
              <a:gd name="connsiteY5" fmla="*/ 0 h 1412146"/>
              <a:gd name="connsiteX6" fmla="*/ 2824710 w 4147283"/>
              <a:gd name="connsiteY6" fmla="*/ 0 h 1412146"/>
              <a:gd name="connsiteX7" fmla="*/ 3423464 w 4147283"/>
              <a:gd name="connsiteY7" fmla="*/ 0 h 1412146"/>
              <a:gd name="connsiteX8" fmla="*/ 3911921 w 4147283"/>
              <a:gd name="connsiteY8" fmla="*/ 0 h 1412146"/>
              <a:gd name="connsiteX9" fmla="*/ 4147283 w 4147283"/>
              <a:gd name="connsiteY9" fmla="*/ 235362 h 1412146"/>
              <a:gd name="connsiteX10" fmla="*/ 4147283 w 4147283"/>
              <a:gd name="connsiteY10" fmla="*/ 687245 h 1412146"/>
              <a:gd name="connsiteX11" fmla="*/ 4147283 w 4147283"/>
              <a:gd name="connsiteY11" fmla="*/ 1176784 h 1412146"/>
              <a:gd name="connsiteX12" fmla="*/ 3911921 w 4147283"/>
              <a:gd name="connsiteY12" fmla="*/ 1412146 h 1412146"/>
              <a:gd name="connsiteX13" fmla="*/ 3386698 w 4147283"/>
              <a:gd name="connsiteY13" fmla="*/ 1412146 h 1412146"/>
              <a:gd name="connsiteX14" fmla="*/ 2935007 w 4147283"/>
              <a:gd name="connsiteY14" fmla="*/ 1412146 h 1412146"/>
              <a:gd name="connsiteX15" fmla="*/ 2409784 w 4147283"/>
              <a:gd name="connsiteY15" fmla="*/ 1412146 h 1412146"/>
              <a:gd name="connsiteX16" fmla="*/ 1811030 w 4147283"/>
              <a:gd name="connsiteY16" fmla="*/ 1412146 h 1412146"/>
              <a:gd name="connsiteX17" fmla="*/ 1285807 w 4147283"/>
              <a:gd name="connsiteY17" fmla="*/ 1412146 h 1412146"/>
              <a:gd name="connsiteX18" fmla="*/ 870881 w 4147283"/>
              <a:gd name="connsiteY18" fmla="*/ 1412146 h 1412146"/>
              <a:gd name="connsiteX19" fmla="*/ 235362 w 4147283"/>
              <a:gd name="connsiteY19" fmla="*/ 1412146 h 1412146"/>
              <a:gd name="connsiteX20" fmla="*/ 0 w 4147283"/>
              <a:gd name="connsiteY20" fmla="*/ 1176784 h 1412146"/>
              <a:gd name="connsiteX21" fmla="*/ 0 w 4147283"/>
              <a:gd name="connsiteY21" fmla="*/ 715487 h 1412146"/>
              <a:gd name="connsiteX22" fmla="*/ 0 w 4147283"/>
              <a:gd name="connsiteY22" fmla="*/ 235362 h 14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7283" h="1412146" extrusionOk="0">
                <a:moveTo>
                  <a:pt x="0" y="235362"/>
                </a:moveTo>
                <a:cubicBezTo>
                  <a:pt x="-13460" y="97073"/>
                  <a:pt x="71325" y="12780"/>
                  <a:pt x="235362" y="0"/>
                </a:cubicBezTo>
                <a:cubicBezTo>
                  <a:pt x="476995" y="-3491"/>
                  <a:pt x="590946" y="61309"/>
                  <a:pt x="834116" y="0"/>
                </a:cubicBezTo>
                <a:cubicBezTo>
                  <a:pt x="1077286" y="-61309"/>
                  <a:pt x="1190603" y="27481"/>
                  <a:pt x="1322573" y="0"/>
                </a:cubicBezTo>
                <a:cubicBezTo>
                  <a:pt x="1454543" y="-27481"/>
                  <a:pt x="1668561" y="17783"/>
                  <a:pt x="1774265" y="0"/>
                </a:cubicBezTo>
                <a:cubicBezTo>
                  <a:pt x="1879969" y="-17783"/>
                  <a:pt x="2089721" y="2043"/>
                  <a:pt x="2336253" y="0"/>
                </a:cubicBezTo>
                <a:cubicBezTo>
                  <a:pt x="2582785" y="-2043"/>
                  <a:pt x="2597511" y="40729"/>
                  <a:pt x="2824710" y="0"/>
                </a:cubicBezTo>
                <a:cubicBezTo>
                  <a:pt x="3051909" y="-40729"/>
                  <a:pt x="3155596" y="49446"/>
                  <a:pt x="3423464" y="0"/>
                </a:cubicBezTo>
                <a:cubicBezTo>
                  <a:pt x="3691332" y="-49446"/>
                  <a:pt x="3725246" y="32431"/>
                  <a:pt x="3911921" y="0"/>
                </a:cubicBezTo>
                <a:cubicBezTo>
                  <a:pt x="4029289" y="20875"/>
                  <a:pt x="4143758" y="101287"/>
                  <a:pt x="4147283" y="235362"/>
                </a:cubicBezTo>
                <a:cubicBezTo>
                  <a:pt x="4192075" y="458764"/>
                  <a:pt x="4140082" y="561211"/>
                  <a:pt x="4147283" y="687245"/>
                </a:cubicBezTo>
                <a:cubicBezTo>
                  <a:pt x="4154484" y="813279"/>
                  <a:pt x="4123668" y="953926"/>
                  <a:pt x="4147283" y="1176784"/>
                </a:cubicBezTo>
                <a:cubicBezTo>
                  <a:pt x="4164285" y="1289970"/>
                  <a:pt x="4044511" y="1410468"/>
                  <a:pt x="3911921" y="1412146"/>
                </a:cubicBezTo>
                <a:cubicBezTo>
                  <a:pt x="3674115" y="1438810"/>
                  <a:pt x="3514040" y="1411190"/>
                  <a:pt x="3386698" y="1412146"/>
                </a:cubicBezTo>
                <a:cubicBezTo>
                  <a:pt x="3259356" y="1413102"/>
                  <a:pt x="3036213" y="1389313"/>
                  <a:pt x="2935007" y="1412146"/>
                </a:cubicBezTo>
                <a:cubicBezTo>
                  <a:pt x="2833801" y="1434979"/>
                  <a:pt x="2566268" y="1411111"/>
                  <a:pt x="2409784" y="1412146"/>
                </a:cubicBezTo>
                <a:cubicBezTo>
                  <a:pt x="2253300" y="1413181"/>
                  <a:pt x="1979350" y="1390037"/>
                  <a:pt x="1811030" y="1412146"/>
                </a:cubicBezTo>
                <a:cubicBezTo>
                  <a:pt x="1642710" y="1434255"/>
                  <a:pt x="1457092" y="1383086"/>
                  <a:pt x="1285807" y="1412146"/>
                </a:cubicBezTo>
                <a:cubicBezTo>
                  <a:pt x="1114522" y="1441206"/>
                  <a:pt x="1068030" y="1370490"/>
                  <a:pt x="870881" y="1412146"/>
                </a:cubicBezTo>
                <a:cubicBezTo>
                  <a:pt x="673732" y="1453802"/>
                  <a:pt x="505852" y="1349194"/>
                  <a:pt x="235362" y="1412146"/>
                </a:cubicBezTo>
                <a:cubicBezTo>
                  <a:pt x="123452" y="1401423"/>
                  <a:pt x="-19696" y="1338039"/>
                  <a:pt x="0" y="1176784"/>
                </a:cubicBezTo>
                <a:cubicBezTo>
                  <a:pt x="-6300" y="984607"/>
                  <a:pt x="9278" y="824244"/>
                  <a:pt x="0" y="715487"/>
                </a:cubicBezTo>
                <a:cubicBezTo>
                  <a:pt x="-9278" y="606730"/>
                  <a:pt x="51554" y="453634"/>
                  <a:pt x="0" y="235362"/>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JO" b="1" dirty="0">
                <a:solidFill>
                  <a:schemeClr val="accent2">
                    <a:lumMod val="60000"/>
                    <a:lumOff val="40000"/>
                  </a:schemeClr>
                </a:solidFill>
              </a:rPr>
              <a:t>مهارات التّفكير النّاقد! تشكيل القرارات</a:t>
            </a:r>
          </a:p>
          <a:p>
            <a:pPr algn="ctr" rtl="1">
              <a:lnSpc>
                <a:spcPct val="150000"/>
              </a:lnSpc>
            </a:pPr>
            <a:r>
              <a:rPr lang="ar-JO" b="1" dirty="0">
                <a:solidFill>
                  <a:schemeClr val="accent2">
                    <a:lumMod val="60000"/>
                    <a:lumOff val="40000"/>
                  </a:schemeClr>
                </a:solidFill>
              </a:rPr>
              <a:t>مهارات التفكير الإبداعي توليد الأفكار الجديدة</a:t>
            </a:r>
          </a:p>
        </p:txBody>
      </p:sp>
      <p:sp>
        <p:nvSpPr>
          <p:cNvPr id="5" name="Title 1">
            <a:extLst>
              <a:ext uri="{FF2B5EF4-FFF2-40B4-BE49-F238E27FC236}">
                <a16:creationId xmlns:a16="http://schemas.microsoft.com/office/drawing/2014/main" id="{3A84D078-B805-C443-B0F6-5D85255EAD81}"/>
              </a:ext>
            </a:extLst>
          </p:cNvPr>
          <p:cNvSpPr txBox="1">
            <a:spLocks/>
          </p:cNvSpPr>
          <p:nvPr/>
        </p:nvSpPr>
        <p:spPr>
          <a:xfrm>
            <a:off x="2280175" y="1184527"/>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ar-JO" sz="2800" b="1" dirty="0"/>
              <a:t>التّعميم: دعم وصقل تفكيرك.</a:t>
            </a:r>
            <a:endParaRPr lang="en-GB" sz="2800" b="1" dirty="0"/>
          </a:p>
        </p:txBody>
      </p:sp>
      <p:sp>
        <p:nvSpPr>
          <p:cNvPr id="6" name="Content Placeholder 2">
            <a:extLst>
              <a:ext uri="{FF2B5EF4-FFF2-40B4-BE49-F238E27FC236}">
                <a16:creationId xmlns:a16="http://schemas.microsoft.com/office/drawing/2014/main" id="{1994A6F2-184E-AC4D-9105-4A5E93D49815}"/>
              </a:ext>
            </a:extLst>
          </p:cNvPr>
          <p:cNvSpPr txBox="1">
            <a:spLocks/>
          </p:cNvSpPr>
          <p:nvPr/>
        </p:nvSpPr>
        <p:spPr>
          <a:xfrm>
            <a:off x="420130" y="2035851"/>
            <a:ext cx="11429239" cy="299644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rtl="1">
              <a:lnSpc>
                <a:spcPct val="100000"/>
              </a:lnSpc>
            </a:pPr>
            <a:r>
              <a:rPr lang="ar-JO" sz="2800" dirty="0"/>
              <a:t>كيف غيّرت موقفك من هذا الموضوع بعد قراءة المقال؟</a:t>
            </a:r>
          </a:p>
          <a:p>
            <a:pPr marL="0" indent="0" algn="r" rtl="1">
              <a:lnSpc>
                <a:spcPct val="100000"/>
              </a:lnSpc>
              <a:buFont typeface="Arial" panose="020B0604020202020204" pitchFamily="34" charset="0"/>
              <a:buNone/>
            </a:pPr>
            <a:endParaRPr lang="en-GB" sz="2800" dirty="0"/>
          </a:p>
          <a:p>
            <a:pPr algn="r" rtl="1">
              <a:lnSpc>
                <a:spcPct val="100000"/>
              </a:lnSpc>
            </a:pPr>
            <a:r>
              <a:rPr lang="ar-JO" sz="2800" dirty="0"/>
              <a:t>هل نقلك هذا المقال  إلى حالة ذهنيّة مختلفة؟ لماذا؟</a:t>
            </a:r>
          </a:p>
          <a:p>
            <a:pPr marL="0" indent="0" algn="r" rtl="1">
              <a:lnSpc>
                <a:spcPct val="100000"/>
              </a:lnSpc>
              <a:buFont typeface="Arial" panose="020B0604020202020204" pitchFamily="34" charset="0"/>
              <a:buNone/>
            </a:pPr>
            <a:endParaRPr lang="en-GB" sz="2800" dirty="0"/>
          </a:p>
          <a:p>
            <a:pPr algn="r" rtl="1">
              <a:lnSpc>
                <a:spcPct val="100000"/>
              </a:lnSpc>
            </a:pPr>
            <a:r>
              <a:rPr lang="ar-JO" sz="2800" dirty="0"/>
              <a:t>إذا ما هي مسؤوليّتنا تجاه استهلاك الإعلام؟</a:t>
            </a:r>
          </a:p>
          <a:p>
            <a:pPr marL="0" indent="0" algn="r" rtl="1">
              <a:lnSpc>
                <a:spcPct val="100000"/>
              </a:lnSpc>
              <a:buNone/>
            </a:pPr>
            <a:r>
              <a:rPr lang="ar-JO" sz="2800" dirty="0">
                <a:solidFill>
                  <a:schemeClr val="accent2">
                    <a:lumMod val="60000"/>
                    <a:lumOff val="40000"/>
                  </a:schemeClr>
                </a:solidFill>
              </a:rPr>
              <a:t>                                                                           استراتيجية</a:t>
            </a:r>
            <a:r>
              <a:rPr lang="en-GB" sz="2800" dirty="0">
                <a:solidFill>
                  <a:schemeClr val="accent2">
                    <a:lumMod val="60000"/>
                    <a:lumOff val="40000"/>
                  </a:schemeClr>
                </a:solidFill>
              </a:rPr>
              <a:t> </a:t>
            </a:r>
            <a:r>
              <a:rPr lang="ar-JO" sz="2800" dirty="0">
                <a:solidFill>
                  <a:schemeClr val="accent2">
                    <a:lumMod val="60000"/>
                    <a:lumOff val="40000"/>
                  </a:schemeClr>
                </a:solidFill>
              </a:rPr>
              <a:t>الفهم –التفكير-التعمق</a:t>
            </a:r>
            <a:endParaRPr lang="en-GB" sz="2800" dirty="0">
              <a:solidFill>
                <a:schemeClr val="accent2">
                  <a:lumMod val="60000"/>
                  <a:lumOff val="40000"/>
                </a:schemeClr>
              </a:solidFill>
            </a:endParaRPr>
          </a:p>
        </p:txBody>
      </p:sp>
    </p:spTree>
    <p:extLst>
      <p:ext uri="{BB962C8B-B14F-4D97-AF65-F5344CB8AC3E}">
        <p14:creationId xmlns:p14="http://schemas.microsoft.com/office/powerpoint/2010/main" val="371042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D078-B805-C443-B0F6-5D85255EAD81}"/>
              </a:ext>
            </a:extLst>
          </p:cNvPr>
          <p:cNvSpPr>
            <a:spLocks noGrp="1"/>
          </p:cNvSpPr>
          <p:nvPr>
            <p:ph type="title"/>
          </p:nvPr>
        </p:nvSpPr>
        <p:spPr>
          <a:xfrm>
            <a:off x="455081" y="2329782"/>
            <a:ext cx="10985855" cy="1172825"/>
          </a:xfrm>
        </p:spPr>
        <p:txBody>
          <a:bodyPr>
            <a:normAutofit fontScale="90000"/>
          </a:bodyPr>
          <a:lstStyle/>
          <a:p>
            <a:pPr>
              <a:lnSpc>
                <a:spcPct val="100000"/>
              </a:lnSpc>
            </a:pPr>
            <a:br>
              <a:rPr lang="en-GB" cap="none" dirty="0"/>
            </a:br>
            <a:endParaRPr lang="en-GB" b="1" i="1" cap="none" dirty="0"/>
          </a:p>
        </p:txBody>
      </p:sp>
      <p:sp>
        <p:nvSpPr>
          <p:cNvPr id="5" name="Rounded Rectangle 2">
            <a:extLst>
              <a:ext uri="{FF2B5EF4-FFF2-40B4-BE49-F238E27FC236}">
                <a16:creationId xmlns:a16="http://schemas.microsoft.com/office/drawing/2014/main" id="{9F0B34B5-6FD7-E44D-A6A9-7984A2D5822A}"/>
              </a:ext>
            </a:extLst>
          </p:cNvPr>
          <p:cNvSpPr/>
          <p:nvPr/>
        </p:nvSpPr>
        <p:spPr>
          <a:xfrm>
            <a:off x="605481" y="399555"/>
            <a:ext cx="5032789" cy="1305677"/>
          </a:xfrm>
          <a:custGeom>
            <a:avLst/>
            <a:gdLst>
              <a:gd name="connsiteX0" fmla="*/ 0 w 5032789"/>
              <a:gd name="connsiteY0" fmla="*/ 217617 h 1305677"/>
              <a:gd name="connsiteX1" fmla="*/ 217617 w 5032789"/>
              <a:gd name="connsiteY1" fmla="*/ 0 h 1305677"/>
              <a:gd name="connsiteX2" fmla="*/ 884262 w 5032789"/>
              <a:gd name="connsiteY2" fmla="*/ 0 h 1305677"/>
              <a:gd name="connsiteX3" fmla="*/ 1412981 w 5032789"/>
              <a:gd name="connsiteY3" fmla="*/ 0 h 1305677"/>
              <a:gd name="connsiteX4" fmla="*/ 1895725 w 5032789"/>
              <a:gd name="connsiteY4" fmla="*/ 0 h 1305677"/>
              <a:gd name="connsiteX5" fmla="*/ 2516395 w 5032789"/>
              <a:gd name="connsiteY5" fmla="*/ 0 h 1305677"/>
              <a:gd name="connsiteX6" fmla="*/ 3045113 w 5032789"/>
              <a:gd name="connsiteY6" fmla="*/ 0 h 1305677"/>
              <a:gd name="connsiteX7" fmla="*/ 3711759 w 5032789"/>
              <a:gd name="connsiteY7" fmla="*/ 0 h 1305677"/>
              <a:gd name="connsiteX8" fmla="*/ 4194502 w 5032789"/>
              <a:gd name="connsiteY8" fmla="*/ 0 h 1305677"/>
              <a:gd name="connsiteX9" fmla="*/ 4815172 w 5032789"/>
              <a:gd name="connsiteY9" fmla="*/ 0 h 1305677"/>
              <a:gd name="connsiteX10" fmla="*/ 5032789 w 5032789"/>
              <a:gd name="connsiteY10" fmla="*/ 217617 h 1305677"/>
              <a:gd name="connsiteX11" fmla="*/ 5032789 w 5032789"/>
              <a:gd name="connsiteY11" fmla="*/ 652839 h 1305677"/>
              <a:gd name="connsiteX12" fmla="*/ 5032789 w 5032789"/>
              <a:gd name="connsiteY12" fmla="*/ 1088060 h 1305677"/>
              <a:gd name="connsiteX13" fmla="*/ 4815172 w 5032789"/>
              <a:gd name="connsiteY13" fmla="*/ 1305677 h 1305677"/>
              <a:gd name="connsiteX14" fmla="*/ 4240478 w 5032789"/>
              <a:gd name="connsiteY14" fmla="*/ 1305677 h 1305677"/>
              <a:gd name="connsiteX15" fmla="*/ 3665783 w 5032789"/>
              <a:gd name="connsiteY15" fmla="*/ 1305677 h 1305677"/>
              <a:gd name="connsiteX16" fmla="*/ 2999138 w 5032789"/>
              <a:gd name="connsiteY16" fmla="*/ 1305677 h 1305677"/>
              <a:gd name="connsiteX17" fmla="*/ 2424443 w 5032789"/>
              <a:gd name="connsiteY17" fmla="*/ 1305677 h 1305677"/>
              <a:gd name="connsiteX18" fmla="*/ 1987676 w 5032789"/>
              <a:gd name="connsiteY18" fmla="*/ 1305677 h 1305677"/>
              <a:gd name="connsiteX19" fmla="*/ 1504932 w 5032789"/>
              <a:gd name="connsiteY19" fmla="*/ 1305677 h 1305677"/>
              <a:gd name="connsiteX20" fmla="*/ 838287 w 5032789"/>
              <a:gd name="connsiteY20" fmla="*/ 1305677 h 1305677"/>
              <a:gd name="connsiteX21" fmla="*/ 217617 w 5032789"/>
              <a:gd name="connsiteY21" fmla="*/ 1305677 h 1305677"/>
              <a:gd name="connsiteX22" fmla="*/ 0 w 5032789"/>
              <a:gd name="connsiteY22" fmla="*/ 1088060 h 1305677"/>
              <a:gd name="connsiteX23" fmla="*/ 0 w 5032789"/>
              <a:gd name="connsiteY23" fmla="*/ 644134 h 1305677"/>
              <a:gd name="connsiteX24" fmla="*/ 0 w 5032789"/>
              <a:gd name="connsiteY24" fmla="*/ 217617 h 130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2789" h="1305677" extrusionOk="0">
                <a:moveTo>
                  <a:pt x="0" y="217617"/>
                </a:moveTo>
                <a:cubicBezTo>
                  <a:pt x="-13914" y="88848"/>
                  <a:pt x="70901" y="9957"/>
                  <a:pt x="217617" y="0"/>
                </a:cubicBezTo>
                <a:cubicBezTo>
                  <a:pt x="484839" y="-72423"/>
                  <a:pt x="695904" y="61540"/>
                  <a:pt x="884262" y="0"/>
                </a:cubicBezTo>
                <a:cubicBezTo>
                  <a:pt x="1072621" y="-61540"/>
                  <a:pt x="1235812" y="56302"/>
                  <a:pt x="1412981" y="0"/>
                </a:cubicBezTo>
                <a:cubicBezTo>
                  <a:pt x="1590150" y="-56302"/>
                  <a:pt x="1771999" y="49820"/>
                  <a:pt x="1895725" y="0"/>
                </a:cubicBezTo>
                <a:cubicBezTo>
                  <a:pt x="2019451" y="-49820"/>
                  <a:pt x="2209987" y="45538"/>
                  <a:pt x="2516395" y="0"/>
                </a:cubicBezTo>
                <a:cubicBezTo>
                  <a:pt x="2822803" y="-45538"/>
                  <a:pt x="2911667" y="34559"/>
                  <a:pt x="3045113" y="0"/>
                </a:cubicBezTo>
                <a:cubicBezTo>
                  <a:pt x="3178559" y="-34559"/>
                  <a:pt x="3532187" y="74248"/>
                  <a:pt x="3711759" y="0"/>
                </a:cubicBezTo>
                <a:cubicBezTo>
                  <a:pt x="3891331" y="-74248"/>
                  <a:pt x="4011619" y="46291"/>
                  <a:pt x="4194502" y="0"/>
                </a:cubicBezTo>
                <a:cubicBezTo>
                  <a:pt x="4377385" y="-46291"/>
                  <a:pt x="4624008" y="73633"/>
                  <a:pt x="4815172" y="0"/>
                </a:cubicBezTo>
                <a:cubicBezTo>
                  <a:pt x="4939548" y="1007"/>
                  <a:pt x="5013466" y="94305"/>
                  <a:pt x="5032789" y="217617"/>
                </a:cubicBezTo>
                <a:cubicBezTo>
                  <a:pt x="5041580" y="368981"/>
                  <a:pt x="4992196" y="455853"/>
                  <a:pt x="5032789" y="652839"/>
                </a:cubicBezTo>
                <a:cubicBezTo>
                  <a:pt x="5073382" y="849825"/>
                  <a:pt x="5020419" y="925519"/>
                  <a:pt x="5032789" y="1088060"/>
                </a:cubicBezTo>
                <a:cubicBezTo>
                  <a:pt x="5046960" y="1225605"/>
                  <a:pt x="4954161" y="1289215"/>
                  <a:pt x="4815172" y="1305677"/>
                </a:cubicBezTo>
                <a:cubicBezTo>
                  <a:pt x="4555843" y="1321121"/>
                  <a:pt x="4444201" y="1262240"/>
                  <a:pt x="4240478" y="1305677"/>
                </a:cubicBezTo>
                <a:cubicBezTo>
                  <a:pt x="4036755" y="1349114"/>
                  <a:pt x="3860716" y="1303706"/>
                  <a:pt x="3665783" y="1305677"/>
                </a:cubicBezTo>
                <a:cubicBezTo>
                  <a:pt x="3470850" y="1307648"/>
                  <a:pt x="3133097" y="1293430"/>
                  <a:pt x="2999138" y="1305677"/>
                </a:cubicBezTo>
                <a:cubicBezTo>
                  <a:pt x="2865180" y="1317924"/>
                  <a:pt x="2654214" y="1280729"/>
                  <a:pt x="2424443" y="1305677"/>
                </a:cubicBezTo>
                <a:cubicBezTo>
                  <a:pt x="2194672" y="1330625"/>
                  <a:pt x="2084658" y="1270309"/>
                  <a:pt x="1987676" y="1305677"/>
                </a:cubicBezTo>
                <a:cubicBezTo>
                  <a:pt x="1890694" y="1341045"/>
                  <a:pt x="1616505" y="1251234"/>
                  <a:pt x="1504932" y="1305677"/>
                </a:cubicBezTo>
                <a:cubicBezTo>
                  <a:pt x="1393359" y="1360120"/>
                  <a:pt x="1061212" y="1282252"/>
                  <a:pt x="838287" y="1305677"/>
                </a:cubicBezTo>
                <a:cubicBezTo>
                  <a:pt x="615363" y="1329102"/>
                  <a:pt x="494610" y="1285316"/>
                  <a:pt x="217617" y="1305677"/>
                </a:cubicBezTo>
                <a:cubicBezTo>
                  <a:pt x="107704" y="1326020"/>
                  <a:pt x="-4408" y="1210571"/>
                  <a:pt x="0" y="1088060"/>
                </a:cubicBezTo>
                <a:cubicBezTo>
                  <a:pt x="-4049" y="936055"/>
                  <a:pt x="39599" y="787656"/>
                  <a:pt x="0" y="644134"/>
                </a:cubicBezTo>
                <a:cubicBezTo>
                  <a:pt x="-39599" y="500612"/>
                  <a:pt x="8608" y="421703"/>
                  <a:pt x="0" y="217617"/>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chemeClr val="accent2">
                    <a:lumMod val="60000"/>
                    <a:lumOff val="40000"/>
                  </a:schemeClr>
                </a:solidFill>
              </a:rPr>
              <a:t>مهارات التفكير !</a:t>
            </a:r>
          </a:p>
          <a:p>
            <a:pPr algn="ctr"/>
            <a:r>
              <a:rPr lang="ar-JO" b="1" dirty="0">
                <a:solidFill>
                  <a:schemeClr val="accent2">
                    <a:lumMod val="60000"/>
                    <a:lumOff val="40000"/>
                  </a:schemeClr>
                </a:solidFill>
              </a:rPr>
              <a:t> نقل المعلومات/تبادل المعلومات</a:t>
            </a:r>
          </a:p>
          <a:p>
            <a:r>
              <a:rPr lang="ar-SA" sz="1800" b="1" dirty="0">
                <a:solidFill>
                  <a:schemeClr val="accent2">
                    <a:lumMod val="60000"/>
                    <a:lumOff val="40000"/>
                  </a:schemeClr>
                </a:solidFill>
                <a:effectLst/>
                <a:ea typeface="Calibri" panose="020F0502020204030204" pitchFamily="34" charset="0"/>
                <a:cs typeface="Simplified Arabic" panose="02020603050405020304" pitchFamily="18" charset="-78"/>
              </a:rPr>
              <a:t>استخدام المهارات والمعرفة في السياقات المتعددة</a:t>
            </a:r>
            <a:endParaRPr lang="en-GB" b="1" dirty="0">
              <a:solidFill>
                <a:schemeClr val="accent2">
                  <a:lumMod val="60000"/>
                  <a:lumOff val="40000"/>
                </a:schemeClr>
              </a:solidFill>
            </a:endParaRPr>
          </a:p>
        </p:txBody>
      </p:sp>
      <p:sp>
        <p:nvSpPr>
          <p:cNvPr id="6" name="Title 1">
            <a:extLst>
              <a:ext uri="{FF2B5EF4-FFF2-40B4-BE49-F238E27FC236}">
                <a16:creationId xmlns:a16="http://schemas.microsoft.com/office/drawing/2014/main" id="{A4A879EF-D3CB-45FB-AA4F-9C9901FF60D5}"/>
              </a:ext>
            </a:extLst>
          </p:cNvPr>
          <p:cNvSpPr txBox="1">
            <a:spLocks/>
          </p:cNvSpPr>
          <p:nvPr/>
        </p:nvSpPr>
        <p:spPr>
          <a:xfrm>
            <a:off x="8229600" y="1232265"/>
            <a:ext cx="2788353" cy="11728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r>
              <a:rPr lang="ar-JO" b="1" dirty="0"/>
              <a:t>النّقل:</a:t>
            </a:r>
            <a:endParaRPr lang="en-GB" b="1" dirty="0"/>
          </a:p>
        </p:txBody>
      </p:sp>
      <p:sp>
        <p:nvSpPr>
          <p:cNvPr id="8" name="TextBox 7">
            <a:extLst>
              <a:ext uri="{FF2B5EF4-FFF2-40B4-BE49-F238E27FC236}">
                <a16:creationId xmlns:a16="http://schemas.microsoft.com/office/drawing/2014/main" id="{08E0BF38-0255-4D9B-AF7D-E81D839E36A3}"/>
              </a:ext>
            </a:extLst>
          </p:cNvPr>
          <p:cNvSpPr txBox="1"/>
          <p:nvPr/>
        </p:nvSpPr>
        <p:spPr>
          <a:xfrm>
            <a:off x="751064" y="2816908"/>
            <a:ext cx="10901778" cy="584775"/>
          </a:xfrm>
          <a:prstGeom prst="rect">
            <a:avLst/>
          </a:prstGeom>
          <a:noFill/>
        </p:spPr>
        <p:txBody>
          <a:bodyPr wrap="square" rtlCol="0">
            <a:spAutoFit/>
          </a:bodyPr>
          <a:lstStyle/>
          <a:p>
            <a:r>
              <a:rPr lang="ar-JO" sz="3200" b="1" dirty="0">
                <a:solidFill>
                  <a:schemeClr val="accent2">
                    <a:lumMod val="60000"/>
                    <a:lumOff val="40000"/>
                  </a:schemeClr>
                </a:solidFill>
              </a:rPr>
              <a:t>"كل المعلومات المطروحة يجب أن تكون موضع مساءلة وعرضة للشك والتقصي"</a:t>
            </a:r>
            <a:endParaRPr lang="en-GB" sz="3200" dirty="0">
              <a:solidFill>
                <a:schemeClr val="accent2">
                  <a:lumMod val="60000"/>
                  <a:lumOff val="40000"/>
                </a:schemeClr>
              </a:solidFill>
            </a:endParaRPr>
          </a:p>
        </p:txBody>
      </p:sp>
    </p:spTree>
    <p:extLst>
      <p:ext uri="{BB962C8B-B14F-4D97-AF65-F5344CB8AC3E}">
        <p14:creationId xmlns:p14="http://schemas.microsoft.com/office/powerpoint/2010/main" val="32851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D078-B805-C443-B0F6-5D85255EAD81}"/>
              </a:ext>
            </a:extLst>
          </p:cNvPr>
          <p:cNvSpPr>
            <a:spLocks noGrp="1"/>
          </p:cNvSpPr>
          <p:nvPr>
            <p:ph type="title"/>
          </p:nvPr>
        </p:nvSpPr>
        <p:spPr>
          <a:xfrm>
            <a:off x="1540909" y="1207681"/>
            <a:ext cx="10515600" cy="655292"/>
          </a:xfrm>
        </p:spPr>
        <p:txBody>
          <a:bodyPr>
            <a:normAutofit fontScale="90000"/>
          </a:bodyPr>
          <a:lstStyle/>
          <a:p>
            <a:pPr algn="r" rtl="1"/>
            <a:r>
              <a:rPr lang="ar-JO" b="1" dirty="0"/>
              <a:t>التّأمّل: يتمّ خلال</a:t>
            </a:r>
            <a:r>
              <a:rPr lang="en-GB" b="1" dirty="0"/>
              <a:t> </a:t>
            </a:r>
            <a:r>
              <a:rPr lang="ar-JO" b="1" dirty="0"/>
              <a:t>جميع مراحل البحثّ والاستقصاء.</a:t>
            </a:r>
            <a:endParaRPr lang="en-GB" b="1" dirty="0"/>
          </a:p>
        </p:txBody>
      </p:sp>
      <p:graphicFrame>
        <p:nvGraphicFramePr>
          <p:cNvPr id="6" name="Diagram 5">
            <a:extLst>
              <a:ext uri="{FF2B5EF4-FFF2-40B4-BE49-F238E27FC236}">
                <a16:creationId xmlns:a16="http://schemas.microsoft.com/office/drawing/2014/main" id="{0258C12D-B58C-3048-ADCF-4CB4A8CBD2EB}"/>
              </a:ext>
            </a:extLst>
          </p:cNvPr>
          <p:cNvGraphicFramePr/>
          <p:nvPr>
            <p:extLst>
              <p:ext uri="{D42A27DB-BD31-4B8C-83A1-F6EECF244321}">
                <p14:modId xmlns:p14="http://schemas.microsoft.com/office/powerpoint/2010/main" val="3878107868"/>
              </p:ext>
            </p:extLst>
          </p:nvPr>
        </p:nvGraphicFramePr>
        <p:xfrm>
          <a:off x="2870200" y="2156638"/>
          <a:ext cx="6451600" cy="406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2231536F-2BDC-614B-A33A-352EC1F2D050}"/>
              </a:ext>
            </a:extLst>
          </p:cNvPr>
          <p:cNvSpPr/>
          <p:nvPr/>
        </p:nvSpPr>
        <p:spPr>
          <a:xfrm>
            <a:off x="135491" y="236426"/>
            <a:ext cx="3109154" cy="1298901"/>
          </a:xfrm>
          <a:custGeom>
            <a:avLst/>
            <a:gdLst>
              <a:gd name="connsiteX0" fmla="*/ 0 w 3109154"/>
              <a:gd name="connsiteY0" fmla="*/ 216488 h 1298901"/>
              <a:gd name="connsiteX1" fmla="*/ 216488 w 3109154"/>
              <a:gd name="connsiteY1" fmla="*/ 0 h 1298901"/>
              <a:gd name="connsiteX2" fmla="*/ 805247 w 3109154"/>
              <a:gd name="connsiteY2" fmla="*/ 0 h 1298901"/>
              <a:gd name="connsiteX3" fmla="*/ 1313721 w 3109154"/>
              <a:gd name="connsiteY3" fmla="*/ 0 h 1298901"/>
              <a:gd name="connsiteX4" fmla="*/ 1795433 w 3109154"/>
              <a:gd name="connsiteY4" fmla="*/ 0 h 1298901"/>
              <a:gd name="connsiteX5" fmla="*/ 2357430 w 3109154"/>
              <a:gd name="connsiteY5" fmla="*/ 0 h 1298901"/>
              <a:gd name="connsiteX6" fmla="*/ 2892666 w 3109154"/>
              <a:gd name="connsiteY6" fmla="*/ 0 h 1298901"/>
              <a:gd name="connsiteX7" fmla="*/ 3109154 w 3109154"/>
              <a:gd name="connsiteY7" fmla="*/ 216488 h 1298901"/>
              <a:gd name="connsiteX8" fmla="*/ 3109154 w 3109154"/>
              <a:gd name="connsiteY8" fmla="*/ 649451 h 1298901"/>
              <a:gd name="connsiteX9" fmla="*/ 3109154 w 3109154"/>
              <a:gd name="connsiteY9" fmla="*/ 1082413 h 1298901"/>
              <a:gd name="connsiteX10" fmla="*/ 2892666 w 3109154"/>
              <a:gd name="connsiteY10" fmla="*/ 1298901 h 1298901"/>
              <a:gd name="connsiteX11" fmla="*/ 2330669 w 3109154"/>
              <a:gd name="connsiteY11" fmla="*/ 1298901 h 1298901"/>
              <a:gd name="connsiteX12" fmla="*/ 1741909 w 3109154"/>
              <a:gd name="connsiteY12" fmla="*/ 1298901 h 1298901"/>
              <a:gd name="connsiteX13" fmla="*/ 1153150 w 3109154"/>
              <a:gd name="connsiteY13" fmla="*/ 1298901 h 1298901"/>
              <a:gd name="connsiteX14" fmla="*/ 216488 w 3109154"/>
              <a:gd name="connsiteY14" fmla="*/ 1298901 h 1298901"/>
              <a:gd name="connsiteX15" fmla="*/ 0 w 3109154"/>
              <a:gd name="connsiteY15" fmla="*/ 1082413 h 1298901"/>
              <a:gd name="connsiteX16" fmla="*/ 0 w 3109154"/>
              <a:gd name="connsiteY16" fmla="*/ 640791 h 1298901"/>
              <a:gd name="connsiteX17" fmla="*/ 0 w 3109154"/>
              <a:gd name="connsiteY17" fmla="*/ 216488 h 129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9154" h="1298901" extrusionOk="0">
                <a:moveTo>
                  <a:pt x="0" y="216488"/>
                </a:moveTo>
                <a:cubicBezTo>
                  <a:pt x="-9168" y="91270"/>
                  <a:pt x="65506" y="11792"/>
                  <a:pt x="216488" y="0"/>
                </a:cubicBezTo>
                <a:cubicBezTo>
                  <a:pt x="462156" y="-54287"/>
                  <a:pt x="680544" y="67694"/>
                  <a:pt x="805247" y="0"/>
                </a:cubicBezTo>
                <a:cubicBezTo>
                  <a:pt x="929950" y="-67694"/>
                  <a:pt x="1170989" y="51031"/>
                  <a:pt x="1313721" y="0"/>
                </a:cubicBezTo>
                <a:cubicBezTo>
                  <a:pt x="1456453" y="-51031"/>
                  <a:pt x="1694824" y="56079"/>
                  <a:pt x="1795433" y="0"/>
                </a:cubicBezTo>
                <a:cubicBezTo>
                  <a:pt x="1896042" y="-56079"/>
                  <a:pt x="2237053" y="51921"/>
                  <a:pt x="2357430" y="0"/>
                </a:cubicBezTo>
                <a:cubicBezTo>
                  <a:pt x="2477807" y="-51921"/>
                  <a:pt x="2635181" y="40087"/>
                  <a:pt x="2892666" y="0"/>
                </a:cubicBezTo>
                <a:cubicBezTo>
                  <a:pt x="3023631" y="-18555"/>
                  <a:pt x="3095215" y="109174"/>
                  <a:pt x="3109154" y="216488"/>
                </a:cubicBezTo>
                <a:cubicBezTo>
                  <a:pt x="3130344" y="411814"/>
                  <a:pt x="3065166" y="508996"/>
                  <a:pt x="3109154" y="649451"/>
                </a:cubicBezTo>
                <a:cubicBezTo>
                  <a:pt x="3153142" y="789906"/>
                  <a:pt x="3093441" y="975460"/>
                  <a:pt x="3109154" y="1082413"/>
                </a:cubicBezTo>
                <a:cubicBezTo>
                  <a:pt x="3082192" y="1200434"/>
                  <a:pt x="3015529" y="1289851"/>
                  <a:pt x="2892666" y="1298901"/>
                </a:cubicBezTo>
                <a:cubicBezTo>
                  <a:pt x="2661392" y="1303207"/>
                  <a:pt x="2530320" y="1261485"/>
                  <a:pt x="2330669" y="1298901"/>
                </a:cubicBezTo>
                <a:cubicBezTo>
                  <a:pt x="2131018" y="1336317"/>
                  <a:pt x="1975514" y="1231081"/>
                  <a:pt x="1741909" y="1298901"/>
                </a:cubicBezTo>
                <a:cubicBezTo>
                  <a:pt x="1508304" y="1366721"/>
                  <a:pt x="1291968" y="1277542"/>
                  <a:pt x="1153150" y="1298901"/>
                </a:cubicBezTo>
                <a:cubicBezTo>
                  <a:pt x="1014332" y="1320260"/>
                  <a:pt x="662302" y="1280138"/>
                  <a:pt x="216488" y="1298901"/>
                </a:cubicBezTo>
                <a:cubicBezTo>
                  <a:pt x="83057" y="1285835"/>
                  <a:pt x="-14622" y="1180118"/>
                  <a:pt x="0" y="1082413"/>
                </a:cubicBezTo>
                <a:cubicBezTo>
                  <a:pt x="-5323" y="933523"/>
                  <a:pt x="25986" y="811982"/>
                  <a:pt x="0" y="640791"/>
                </a:cubicBezTo>
                <a:cubicBezTo>
                  <a:pt x="-25986" y="469600"/>
                  <a:pt x="22634" y="407954"/>
                  <a:pt x="0" y="216488"/>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chemeClr val="accent2">
                    <a:lumMod val="60000"/>
                    <a:lumOff val="40000"/>
                  </a:schemeClr>
                </a:solidFill>
              </a:rPr>
              <a:t>مهارات التفكير!</a:t>
            </a:r>
          </a:p>
          <a:p>
            <a:pPr algn="ctr" rtl="1">
              <a:lnSpc>
                <a:spcPct val="115000"/>
              </a:lnSpc>
              <a:spcAft>
                <a:spcPts val="1000"/>
              </a:spcAft>
            </a:pPr>
            <a:r>
              <a:rPr lang="ar-SA" sz="1800" b="1" dirty="0">
                <a:solidFill>
                  <a:schemeClr val="accent2">
                    <a:lumMod val="60000"/>
                    <a:lumOff val="40000"/>
                  </a:schemeClr>
                </a:solidFill>
                <a:effectLst/>
                <a:latin typeface="Calibri" panose="020F0502020204030204" pitchFamily="34" charset="0"/>
                <a:ea typeface="Calibri" panose="020F0502020204030204" pitchFamily="34" charset="0"/>
                <a:cs typeface="Simplified Arabic" panose="02020603050405020304" pitchFamily="18" charset="-78"/>
              </a:rPr>
              <a:t>التأمل والتفكير فوق المعرفي</a:t>
            </a:r>
            <a:endParaRPr lang="en-GB" sz="1800" b="1"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algn="ctr"/>
            <a:r>
              <a:rPr lang="ar-SA" sz="1800" b="1" dirty="0">
                <a:solidFill>
                  <a:schemeClr val="accent2">
                    <a:lumMod val="60000"/>
                    <a:lumOff val="40000"/>
                  </a:schemeClr>
                </a:solidFill>
                <a:effectLst/>
                <a:ea typeface="Calibri" panose="020F0502020204030204" pitchFamily="34" charset="0"/>
                <a:cs typeface="Simplified Arabic" panose="02020603050405020304" pitchFamily="18" charset="-78"/>
              </a:rPr>
              <a:t>استخدام مهارات التفكير للت</a:t>
            </a:r>
            <a:r>
              <a:rPr lang="ar-JO" sz="1800" b="1" dirty="0">
                <a:solidFill>
                  <a:schemeClr val="accent2">
                    <a:lumMod val="60000"/>
                    <a:lumOff val="40000"/>
                  </a:schemeClr>
                </a:solidFill>
                <a:effectLst/>
                <a:ea typeface="Calibri" panose="020F0502020204030204" pitchFamily="34" charset="0"/>
                <a:cs typeface="Simplified Arabic" panose="02020603050405020304" pitchFamily="18" charset="-78"/>
              </a:rPr>
              <a:t>أ</a:t>
            </a:r>
            <a:r>
              <a:rPr lang="ar-SA" sz="1800" b="1" dirty="0">
                <a:solidFill>
                  <a:schemeClr val="accent2">
                    <a:lumMod val="60000"/>
                    <a:lumOff val="40000"/>
                  </a:schemeClr>
                </a:solidFill>
                <a:effectLst/>
                <a:ea typeface="Calibri" panose="020F0502020204030204" pitchFamily="34" charset="0"/>
                <a:cs typeface="Simplified Arabic" panose="02020603050405020304" pitchFamily="18" charset="-78"/>
              </a:rPr>
              <a:t>مل في عملية التعلم</a:t>
            </a:r>
            <a:endParaRPr lang="en-GB" b="1" dirty="0">
              <a:solidFill>
                <a:schemeClr val="accent2">
                  <a:lumMod val="60000"/>
                  <a:lumOff val="40000"/>
                </a:schemeClr>
              </a:solidFill>
            </a:endParaRPr>
          </a:p>
        </p:txBody>
      </p:sp>
    </p:spTree>
    <p:extLst>
      <p:ext uri="{BB962C8B-B14F-4D97-AF65-F5344CB8AC3E}">
        <p14:creationId xmlns:p14="http://schemas.microsoft.com/office/powerpoint/2010/main" val="332009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A664-2FD7-37F3-2145-5455A90EF995}"/>
              </a:ext>
            </a:extLst>
          </p:cNvPr>
          <p:cNvSpPr>
            <a:spLocks noGrp="1"/>
          </p:cNvSpPr>
          <p:nvPr>
            <p:ph type="title"/>
          </p:nvPr>
        </p:nvSpPr>
        <p:spPr/>
        <p:txBody>
          <a:bodyPr>
            <a:normAutofit/>
          </a:bodyPr>
          <a:lstStyle/>
          <a:p>
            <a:pPr algn="ctr"/>
            <a:br>
              <a:rPr lang="en-GB" dirty="0"/>
            </a:br>
            <a:r>
              <a:rPr lang="ar-JO" dirty="0"/>
              <a:t> ربط - مدد - تحد </a:t>
            </a:r>
            <a:endParaRPr lang="en-GB" dirty="0"/>
          </a:p>
        </p:txBody>
      </p:sp>
      <p:sp>
        <p:nvSpPr>
          <p:cNvPr id="3" name="Content Placeholder 2">
            <a:extLst>
              <a:ext uri="{FF2B5EF4-FFF2-40B4-BE49-F238E27FC236}">
                <a16:creationId xmlns:a16="http://schemas.microsoft.com/office/drawing/2014/main" id="{331E073B-2543-2034-8BAE-9865BE8757A8}"/>
              </a:ext>
            </a:extLst>
          </p:cNvPr>
          <p:cNvSpPr>
            <a:spLocks noGrp="1"/>
          </p:cNvSpPr>
          <p:nvPr>
            <p:ph idx="1"/>
          </p:nvPr>
        </p:nvSpPr>
        <p:spPr>
          <a:xfrm>
            <a:off x="1451579" y="1452550"/>
            <a:ext cx="9603275" cy="4323345"/>
          </a:xfrm>
        </p:spPr>
        <p:txBody>
          <a:bodyPr>
            <a:noAutofit/>
          </a:bodyPr>
          <a:lstStyle/>
          <a:p>
            <a:pPr algn="l"/>
            <a:endParaRPr lang="en-GB" b="0" i="0" u="none" strike="noStrike" baseline="0" dirty="0">
              <a:solidFill>
                <a:srgbClr val="000000"/>
              </a:solidFill>
              <a:latin typeface="Calibri" panose="020F0502020204030204" pitchFamily="34" charset="0"/>
            </a:endParaRPr>
          </a:p>
          <a:p>
            <a:pPr algn="r" rtl="1"/>
            <a:r>
              <a:rPr lang="ar-JO" sz="3200" dirty="0">
                <a:solidFill>
                  <a:schemeClr val="tx1"/>
                </a:solidFill>
                <a:latin typeface="Calibri" panose="020F0502020204030204" pitchFamily="34" charset="0"/>
              </a:rPr>
              <a:t>كيف ترتبط هذه الأفكار والمعلومات لما تعرفه سابقا؟</a:t>
            </a:r>
            <a:endParaRPr lang="en-GB" sz="3200" b="0" i="0" u="none" strike="noStrike" baseline="0" dirty="0">
              <a:solidFill>
                <a:schemeClr val="tx1"/>
              </a:solidFill>
              <a:latin typeface="Calibri" panose="020F0502020204030204" pitchFamily="34" charset="0"/>
            </a:endParaRPr>
          </a:p>
          <a:p>
            <a:pPr algn="r" rtl="1"/>
            <a:r>
              <a:rPr lang="ar-JO" sz="3200" dirty="0">
                <a:solidFill>
                  <a:schemeClr val="tx1"/>
                </a:solidFill>
                <a:latin typeface="Calibri" panose="020F0502020204030204" pitchFamily="34" charset="0"/>
              </a:rPr>
              <a:t>ما هي الأفكار الجديدة المستقاة/ المكتسبة والتي غيرت وجهة التفكير عندك على منحى آخر؟</a:t>
            </a:r>
            <a:endParaRPr lang="en-GB" sz="3200" b="0" i="0" u="none" strike="noStrike" baseline="0" dirty="0">
              <a:solidFill>
                <a:schemeClr val="tx1"/>
              </a:solidFill>
              <a:latin typeface="Calibri" panose="020F0502020204030204" pitchFamily="34" charset="0"/>
            </a:endParaRPr>
          </a:p>
          <a:p>
            <a:pPr algn="r" rtl="1"/>
            <a:r>
              <a:rPr lang="ar-JO" sz="3200" dirty="0">
                <a:solidFill>
                  <a:schemeClr val="tx1"/>
                </a:solidFill>
                <a:latin typeface="Calibri" panose="020F0502020204030204" pitchFamily="34" charset="0"/>
              </a:rPr>
              <a:t>ما هي التساؤلات / التحديات التي صعدت من جديد نتيجة هذا التعلم؟ أدرجها؟</a:t>
            </a:r>
            <a:endParaRPr lang="en-GB" sz="3200" b="0" i="0" u="none" strike="noStrike" baseline="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7185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EF2C-82BB-1FD8-879A-52EA61149DF8}"/>
              </a:ext>
            </a:extLst>
          </p:cNvPr>
          <p:cNvSpPr>
            <a:spLocks noGrp="1"/>
          </p:cNvSpPr>
          <p:nvPr>
            <p:ph type="title"/>
          </p:nvPr>
        </p:nvSpPr>
        <p:spPr/>
        <p:txBody>
          <a:bodyPr/>
          <a:lstStyle/>
          <a:p>
            <a:pPr algn="r"/>
            <a:r>
              <a:rPr lang="ar-JO" dirty="0"/>
              <a:t>الاستيعاب المفاهيمي</a:t>
            </a:r>
            <a:endParaRPr lang="en-GB" dirty="0"/>
          </a:p>
        </p:txBody>
      </p:sp>
      <p:sp>
        <p:nvSpPr>
          <p:cNvPr id="3" name="Content Placeholder 2">
            <a:extLst>
              <a:ext uri="{FF2B5EF4-FFF2-40B4-BE49-F238E27FC236}">
                <a16:creationId xmlns:a16="http://schemas.microsoft.com/office/drawing/2014/main" id="{140BA1B0-13D3-EFFD-80FB-F0E345154BF6}"/>
              </a:ext>
            </a:extLst>
          </p:cNvPr>
          <p:cNvSpPr>
            <a:spLocks noGrp="1"/>
          </p:cNvSpPr>
          <p:nvPr>
            <p:ph idx="1"/>
          </p:nvPr>
        </p:nvSpPr>
        <p:spPr/>
        <p:txBody>
          <a:bodyPr>
            <a:normAutofit/>
          </a:bodyPr>
          <a:lstStyle/>
          <a:p>
            <a:pPr algn="r" rtl="1">
              <a:buFont typeface="Wingdings" panose="05000000000000000000" pitchFamily="2" charset="2"/>
              <a:buChar char="Ø"/>
            </a:pPr>
            <a:r>
              <a:rPr lang="ar-JO" sz="2800" dirty="0"/>
              <a:t>تكوين فهم لمهارات التعلم المختلفة وكيفية استخدام هذه الأساليب/ المهارات المتطورة بشكل تدريجي للوصول إلى التعلم.</a:t>
            </a:r>
          </a:p>
          <a:p>
            <a:pPr algn="r" rtl="1">
              <a:buFont typeface="Wingdings" panose="05000000000000000000" pitchFamily="2" charset="2"/>
              <a:buChar char="Ø"/>
            </a:pPr>
            <a:r>
              <a:rPr lang="ar-JO" sz="2800" dirty="0"/>
              <a:t>كيفية استخدام المهارات/ أساليب التعلم وربطها مع مواقف حياتية.</a:t>
            </a:r>
          </a:p>
          <a:p>
            <a:pPr algn="r" rtl="1">
              <a:buFont typeface="Wingdings" panose="05000000000000000000" pitchFamily="2" charset="2"/>
              <a:buChar char="Ø"/>
            </a:pPr>
            <a:r>
              <a:rPr lang="ar-JO" sz="2800" dirty="0"/>
              <a:t>كيفية استخدام هذه المهارات الضمنية</a:t>
            </a:r>
            <a:r>
              <a:rPr lang="ar-JO" sz="2400" dirty="0"/>
              <a:t> والصريحة مع</a:t>
            </a:r>
            <a:r>
              <a:rPr lang="ar-JO" sz="2800" dirty="0"/>
              <a:t> استراتيجيات تعلم متنوعة لزيادة الدافعية والتنظيم الذاتي لدى الطلبة.</a:t>
            </a:r>
            <a:endParaRPr lang="en-GB" sz="2800" dirty="0"/>
          </a:p>
        </p:txBody>
      </p:sp>
    </p:spTree>
    <p:extLst>
      <p:ext uri="{BB962C8B-B14F-4D97-AF65-F5344CB8AC3E}">
        <p14:creationId xmlns:p14="http://schemas.microsoft.com/office/powerpoint/2010/main" val="2861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5792-0986-4B9A-BE66-FA07F8BFCD68}"/>
              </a:ext>
            </a:extLst>
          </p:cNvPr>
          <p:cNvSpPr>
            <a:spLocks noGrp="1"/>
          </p:cNvSpPr>
          <p:nvPr>
            <p:ph type="title" idx="4294967295"/>
          </p:nvPr>
        </p:nvSpPr>
        <p:spPr>
          <a:xfrm>
            <a:off x="1293812" y="1807394"/>
            <a:ext cx="9604375" cy="3243211"/>
          </a:xfrm>
        </p:spPr>
        <p:txBody>
          <a:bodyPr>
            <a:normAutofit fontScale="90000"/>
          </a:bodyPr>
          <a:lstStyle/>
          <a:p>
            <a:pPr algn="ctr"/>
            <a:r>
              <a:rPr lang="en-GB" sz="7200" b="1" dirty="0"/>
              <a:t>Q&amp;A</a:t>
            </a:r>
            <a:br>
              <a:rPr lang="en-GB" sz="7200" b="1" dirty="0"/>
            </a:br>
            <a:br>
              <a:rPr lang="en-GB" sz="7200" b="1" dirty="0"/>
            </a:br>
            <a:r>
              <a:rPr lang="ar-JO" sz="6000" b="1" dirty="0"/>
              <a:t>أسئلة وإجابات</a:t>
            </a:r>
            <a:br>
              <a:rPr lang="en-GB" sz="6000" b="1" dirty="0"/>
            </a:br>
            <a:endParaRPr lang="en-GB" sz="6000" b="1" dirty="0"/>
          </a:p>
        </p:txBody>
      </p:sp>
      <p:sp>
        <p:nvSpPr>
          <p:cNvPr id="3" name="Title 1">
            <a:extLst>
              <a:ext uri="{FF2B5EF4-FFF2-40B4-BE49-F238E27FC236}">
                <a16:creationId xmlns:a16="http://schemas.microsoft.com/office/drawing/2014/main" id="{FDF15792-0986-4B9A-BE66-FA07F8BFCD68}"/>
              </a:ext>
            </a:extLst>
          </p:cNvPr>
          <p:cNvSpPr txBox="1">
            <a:spLocks/>
          </p:cNvSpPr>
          <p:nvPr/>
        </p:nvSpPr>
        <p:spPr>
          <a:xfrm>
            <a:off x="1024163" y="3879027"/>
            <a:ext cx="9604375" cy="1049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rtl="1"/>
            <a:endParaRPr lang="en-GB" dirty="0"/>
          </a:p>
        </p:txBody>
      </p:sp>
    </p:spTree>
    <p:extLst>
      <p:ext uri="{BB962C8B-B14F-4D97-AF65-F5344CB8AC3E}">
        <p14:creationId xmlns:p14="http://schemas.microsoft.com/office/powerpoint/2010/main" val="20354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8589-4D2B-8F1F-FDFD-BDA4EB35E7A7}"/>
              </a:ext>
            </a:extLst>
          </p:cNvPr>
          <p:cNvSpPr>
            <a:spLocks noGrp="1"/>
          </p:cNvSpPr>
          <p:nvPr>
            <p:ph type="title"/>
          </p:nvPr>
        </p:nvSpPr>
        <p:spPr/>
        <p:txBody>
          <a:bodyPr/>
          <a:lstStyle/>
          <a:p>
            <a:pPr algn="r"/>
            <a:r>
              <a:rPr lang="ar-JO" dirty="0"/>
              <a:t>ماذا نعني بالمهارة؟</a:t>
            </a:r>
            <a:endParaRPr lang="en-GB" dirty="0"/>
          </a:p>
        </p:txBody>
      </p:sp>
      <p:sp>
        <p:nvSpPr>
          <p:cNvPr id="3" name="Content Placeholder 2">
            <a:extLst>
              <a:ext uri="{FF2B5EF4-FFF2-40B4-BE49-F238E27FC236}">
                <a16:creationId xmlns:a16="http://schemas.microsoft.com/office/drawing/2014/main" id="{D4CFD6B2-BEAA-CC98-D248-788D8B7BB418}"/>
              </a:ext>
            </a:extLst>
          </p:cNvPr>
          <p:cNvSpPr>
            <a:spLocks noGrp="1"/>
          </p:cNvSpPr>
          <p:nvPr>
            <p:ph sz="half" idx="1"/>
          </p:nvPr>
        </p:nvSpPr>
        <p:spPr>
          <a:xfrm>
            <a:off x="6773093" y="2388046"/>
            <a:ext cx="4645152" cy="3448595"/>
          </a:xfrm>
        </p:spPr>
        <p:txBody>
          <a:bodyPr>
            <a:normAutofit/>
          </a:bodyPr>
          <a:lstStyle/>
          <a:p>
            <a:pPr algn="r" rtl="1"/>
            <a:r>
              <a:rPr lang="ar-JO" sz="2400" dirty="0"/>
              <a:t>تشير المهارة </a:t>
            </a:r>
            <a:r>
              <a:rPr lang="ar-JO" sz="2400" b="1" dirty="0">
                <a:solidFill>
                  <a:schemeClr val="bg1"/>
                </a:solidFill>
              </a:rPr>
              <a:t>إلى قدرة الشخص وخبرته في أداء مهمّة معيّنة</a:t>
            </a:r>
            <a:r>
              <a:rPr lang="ar-JO" sz="2400" dirty="0"/>
              <a:t>، حيث تأتي هذه القدرة من خلال التعلّم الممنهج والممارسة والتمرين المستمريّن. إنها باختصار نتيجة المثابرة وبذل الجهد للتحسّن والتطوّر في مجال معيّن</a:t>
            </a:r>
            <a:endParaRPr lang="en-GB" sz="2400" dirty="0"/>
          </a:p>
        </p:txBody>
      </p:sp>
      <p:pic>
        <p:nvPicPr>
          <p:cNvPr id="6" name="Picture 5" descr="Logo, company name&#10;&#10;Description automatically generated">
            <a:extLst>
              <a:ext uri="{FF2B5EF4-FFF2-40B4-BE49-F238E27FC236}">
                <a16:creationId xmlns:a16="http://schemas.microsoft.com/office/drawing/2014/main" id="{CCAB7EAE-7D2E-34A4-F8DF-E72FFCDCF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228" y="1997462"/>
            <a:ext cx="5154754" cy="4000011"/>
          </a:xfrm>
          <a:prstGeom prst="rect">
            <a:avLst/>
          </a:prstGeom>
        </p:spPr>
      </p:pic>
    </p:spTree>
    <p:extLst>
      <p:ext uri="{BB962C8B-B14F-4D97-AF65-F5344CB8AC3E}">
        <p14:creationId xmlns:p14="http://schemas.microsoft.com/office/powerpoint/2010/main" val="324209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A290-5995-E245-F86F-14749A3A516A}"/>
              </a:ext>
            </a:extLst>
          </p:cNvPr>
          <p:cNvSpPr>
            <a:spLocks noGrp="1"/>
          </p:cNvSpPr>
          <p:nvPr>
            <p:ph type="title"/>
          </p:nvPr>
        </p:nvSpPr>
        <p:spPr/>
        <p:txBody>
          <a:bodyPr/>
          <a:lstStyle/>
          <a:p>
            <a:pPr algn="r"/>
            <a:r>
              <a:rPr lang="ar-JO" dirty="0"/>
              <a:t>ماذا نعني بالموهبة؟ </a:t>
            </a:r>
            <a:endParaRPr lang="en-GB" dirty="0"/>
          </a:p>
        </p:txBody>
      </p:sp>
      <p:sp>
        <p:nvSpPr>
          <p:cNvPr id="4" name="Content Placeholder 3">
            <a:extLst>
              <a:ext uri="{FF2B5EF4-FFF2-40B4-BE49-F238E27FC236}">
                <a16:creationId xmlns:a16="http://schemas.microsoft.com/office/drawing/2014/main" id="{E8101C18-6707-2419-FE34-1E0E739EEE10}"/>
              </a:ext>
            </a:extLst>
          </p:cNvPr>
          <p:cNvSpPr>
            <a:spLocks noGrp="1"/>
          </p:cNvSpPr>
          <p:nvPr>
            <p:ph sz="half" idx="2"/>
          </p:nvPr>
        </p:nvSpPr>
        <p:spPr>
          <a:xfrm>
            <a:off x="7527466" y="2385648"/>
            <a:ext cx="4501244" cy="4185749"/>
          </a:xfrm>
        </p:spPr>
        <p:txBody>
          <a:bodyPr>
            <a:normAutofit/>
          </a:bodyPr>
          <a:lstStyle/>
          <a:p>
            <a:pPr algn="r" rtl="1"/>
            <a:r>
              <a:rPr lang="en-GB" sz="2400" dirty="0">
                <a:effectLst/>
              </a:rPr>
              <a:t> </a:t>
            </a:r>
            <a:r>
              <a:rPr lang="ar-JO" sz="2400" dirty="0">
                <a:effectLst/>
              </a:rPr>
              <a:t> تشير الموهبة إلى القدرة </a:t>
            </a:r>
            <a:r>
              <a:rPr lang="ar-JO" sz="2400" b="1" dirty="0">
                <a:solidFill>
                  <a:schemeClr val="bg1"/>
                </a:solidFill>
                <a:effectLst/>
              </a:rPr>
              <a:t>على القيام بأمر ما، والتي يمتلكها الفرد فطريًا دون أي تمرين أو تدريب </a:t>
            </a:r>
            <a:r>
              <a:rPr lang="ar-JO" sz="2400" dirty="0">
                <a:effectLst/>
              </a:rPr>
              <a:t>إذ قد يمتلك الشخص موهبة في الغناء أو الرسم، أو الطبخ أو التمثيل أو غيرها من المجالات. </a:t>
            </a:r>
            <a:endParaRPr lang="en-GB" sz="2400" dirty="0"/>
          </a:p>
        </p:txBody>
      </p:sp>
      <p:pic>
        <p:nvPicPr>
          <p:cNvPr id="8" name="Picture 7">
            <a:extLst>
              <a:ext uri="{FF2B5EF4-FFF2-40B4-BE49-F238E27FC236}">
                <a16:creationId xmlns:a16="http://schemas.microsoft.com/office/drawing/2014/main" id="{940D087B-D9E5-7B89-2714-036C14D9CF6A}"/>
              </a:ext>
            </a:extLst>
          </p:cNvPr>
          <p:cNvPicPr>
            <a:picLocks noChangeAspect="1"/>
          </p:cNvPicPr>
          <p:nvPr/>
        </p:nvPicPr>
        <p:blipFill>
          <a:blip r:embed="rId3"/>
          <a:stretch>
            <a:fillRect/>
          </a:stretch>
        </p:blipFill>
        <p:spPr>
          <a:xfrm>
            <a:off x="195942" y="2740436"/>
            <a:ext cx="7494815" cy="3476172"/>
          </a:xfrm>
          <a:prstGeom prst="rect">
            <a:avLst/>
          </a:prstGeom>
        </p:spPr>
      </p:pic>
    </p:spTree>
    <p:extLst>
      <p:ext uri="{BB962C8B-B14F-4D97-AF65-F5344CB8AC3E}">
        <p14:creationId xmlns:p14="http://schemas.microsoft.com/office/powerpoint/2010/main" val="299339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96E80FA-E362-E374-050F-1E06D7BFC8BD}"/>
              </a:ext>
            </a:extLst>
          </p:cNvPr>
          <p:cNvGraphicFramePr>
            <a:graphicFrameLocks noGrp="1"/>
          </p:cNvGraphicFramePr>
          <p:nvPr>
            <p:extLst>
              <p:ext uri="{D42A27DB-BD31-4B8C-83A1-F6EECF244321}">
                <p14:modId xmlns:p14="http://schemas.microsoft.com/office/powerpoint/2010/main" val="1111159382"/>
              </p:ext>
            </p:extLst>
          </p:nvPr>
        </p:nvGraphicFramePr>
        <p:xfrm>
          <a:off x="598416" y="1208315"/>
          <a:ext cx="11071654" cy="4920272"/>
        </p:xfrm>
        <a:graphic>
          <a:graphicData uri="http://schemas.openxmlformats.org/drawingml/2006/table">
            <a:tbl>
              <a:tblPr firstRow="1" bandRow="1">
                <a:tableStyleId>{72833802-FEF1-4C79-8D5D-14CF1EAF98D9}</a:tableStyleId>
              </a:tblPr>
              <a:tblGrid>
                <a:gridCol w="5535827">
                  <a:extLst>
                    <a:ext uri="{9D8B030D-6E8A-4147-A177-3AD203B41FA5}">
                      <a16:colId xmlns:a16="http://schemas.microsoft.com/office/drawing/2014/main" val="570512435"/>
                    </a:ext>
                  </a:extLst>
                </a:gridCol>
                <a:gridCol w="5535827">
                  <a:extLst>
                    <a:ext uri="{9D8B030D-6E8A-4147-A177-3AD203B41FA5}">
                      <a16:colId xmlns:a16="http://schemas.microsoft.com/office/drawing/2014/main" val="3650906091"/>
                    </a:ext>
                  </a:extLst>
                </a:gridCol>
              </a:tblGrid>
              <a:tr h="886612">
                <a:tc>
                  <a:txBody>
                    <a:bodyPr/>
                    <a:lstStyle/>
                    <a:p>
                      <a:pPr algn="ctr" rtl="1"/>
                      <a:r>
                        <a:rPr lang="ar-JO" sz="3200" dirty="0">
                          <a:solidFill>
                            <a:schemeClr val="tx1"/>
                          </a:solidFill>
                        </a:rPr>
                        <a:t>الموهبة </a:t>
                      </a:r>
                      <a:endParaRPr lang="en-GB" sz="32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1"/>
                      <a:r>
                        <a:rPr lang="ar-JO" sz="3200" dirty="0">
                          <a:solidFill>
                            <a:schemeClr val="tx1"/>
                          </a:solidFill>
                        </a:rPr>
                        <a:t>المهارة                            </a:t>
                      </a:r>
                      <a:endParaRPr lang="en-GB" sz="32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2561629980"/>
                  </a:ext>
                </a:extLst>
              </a:tr>
              <a:tr h="880834">
                <a:tc>
                  <a:txBody>
                    <a:bodyPr/>
                    <a:lstStyle/>
                    <a:p>
                      <a:pPr algn="r"/>
                      <a:r>
                        <a:rPr lang="ar-JO" sz="2400" dirty="0">
                          <a:solidFill>
                            <a:schemeClr val="tx1"/>
                          </a:solidFill>
                          <a:effectLst/>
                        </a:rPr>
                        <a:t> صفة فطرية يولد بها الفرد ولديه ملكة خاصة عند القيام بأمر معيّن</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r"/>
                      <a:r>
                        <a:rPr lang="ar-JO" sz="2400" dirty="0">
                          <a:solidFill>
                            <a:schemeClr val="tx1"/>
                          </a:solidFill>
                          <a:effectLst/>
                        </a:rPr>
                        <a:t>هي خبرة مكتسبة يحصل عليها الفرد بالتعلّم والتدريب</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714408552"/>
                  </a:ext>
                </a:extLst>
              </a:tr>
              <a:tr h="510324">
                <a:tc>
                  <a:txBody>
                    <a:bodyPr/>
                    <a:lstStyle/>
                    <a:p>
                      <a:pPr algn="r"/>
                      <a:r>
                        <a:rPr lang="ar-JO" sz="2400" dirty="0">
                          <a:solidFill>
                            <a:schemeClr val="tx1"/>
                          </a:solidFill>
                          <a:effectLst/>
                        </a:rPr>
                        <a:t>هي هبة إلهية لا يد للإنسان في اكتسابها</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r"/>
                      <a:r>
                        <a:rPr lang="ar-JO" sz="2400" dirty="0">
                          <a:solidFill>
                            <a:schemeClr val="tx1"/>
                          </a:solidFill>
                          <a:effectLst/>
                        </a:rPr>
                        <a:t>هي مقدرة تحتاج إلى الوقت والجهد لتطويرها</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2239895139"/>
                  </a:ext>
                </a:extLst>
              </a:tr>
              <a:tr h="880834">
                <a:tc>
                  <a:txBody>
                    <a:bodyPr/>
                    <a:lstStyle/>
                    <a:p>
                      <a:pPr algn="r"/>
                      <a:r>
                        <a:rPr lang="ar-JO" sz="2400" dirty="0">
                          <a:solidFill>
                            <a:schemeClr val="tx1"/>
                          </a:solidFill>
                          <a:effectLst/>
                        </a:rPr>
                        <a:t>تظهر على عدد محدود من الناس نظرًا لأن نسبة كبيرة منهم يفشلون في اكتشاف مواهبهم الدفينة</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r"/>
                      <a:r>
                        <a:rPr lang="ar-JO" sz="2400" dirty="0">
                          <a:solidFill>
                            <a:schemeClr val="tx1"/>
                          </a:solidFill>
                          <a:effectLst/>
                        </a:rPr>
                        <a:t>قد تُكتسب من قبل أيّ شخص إن هو امتلك القدرة والإرادة ومصادر التعلّم المناسبة</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2561060188"/>
                  </a:ext>
                </a:extLst>
              </a:tr>
              <a:tr h="880834">
                <a:tc>
                  <a:txBody>
                    <a:bodyPr/>
                    <a:lstStyle/>
                    <a:p>
                      <a:pPr algn="r"/>
                      <a:r>
                        <a:rPr lang="ar-JO" sz="2400" dirty="0">
                          <a:solidFill>
                            <a:schemeClr val="tx1"/>
                          </a:solidFill>
                          <a:effectLst/>
                        </a:rPr>
                        <a:t>مختفية دائمًا، لذا لابدّ من اكتشافها والاعتراف بها ورعايتها لتنمو وتتطوّر</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r"/>
                      <a:r>
                        <a:rPr lang="ar-JO" sz="2400" dirty="0">
                          <a:solidFill>
                            <a:schemeClr val="tx1"/>
                          </a:solidFill>
                          <a:effectLst/>
                        </a:rPr>
                        <a:t>المهارة التي تكون ظاهرة لا تحتاج إلاّ إلى التطوير والتمرين المستمر لتتطوّر</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3106597937"/>
                  </a:ext>
                </a:extLst>
              </a:tr>
              <a:tr h="880834">
                <a:tc>
                  <a:txBody>
                    <a:bodyPr/>
                    <a:lstStyle/>
                    <a:p>
                      <a:pPr algn="r"/>
                      <a:r>
                        <a:rPr lang="ar-JO" sz="2400" dirty="0">
                          <a:solidFill>
                            <a:schemeClr val="tx1"/>
                          </a:solidFill>
                          <a:effectLst/>
                        </a:rPr>
                        <a:t>التمرين والتدريب يسهم بشكل ضئيل في تطوير الموهبة </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r"/>
                      <a:r>
                        <a:rPr lang="ar-JO" sz="2400" dirty="0">
                          <a:solidFill>
                            <a:schemeClr val="tx1"/>
                          </a:solidFill>
                          <a:effectLst/>
                        </a:rPr>
                        <a:t>التمرين والتدريب عنصر أساسي لاكتساب المهارة وتنميتها ولا يتم تقييمها </a:t>
                      </a:r>
                      <a:endParaRPr lang="en-GB" sz="2400" dirty="0">
                        <a:solidFill>
                          <a:schemeClr val="tx1"/>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3091732740"/>
                  </a:ext>
                </a:extLst>
              </a:tr>
            </a:tbl>
          </a:graphicData>
        </a:graphic>
      </p:graphicFrame>
      <p:sp>
        <p:nvSpPr>
          <p:cNvPr id="4" name="Title 3">
            <a:extLst>
              <a:ext uri="{FF2B5EF4-FFF2-40B4-BE49-F238E27FC236}">
                <a16:creationId xmlns:a16="http://schemas.microsoft.com/office/drawing/2014/main" id="{88325CDD-515C-76CB-4288-49D970D2A108}"/>
              </a:ext>
            </a:extLst>
          </p:cNvPr>
          <p:cNvSpPr>
            <a:spLocks noGrp="1"/>
          </p:cNvSpPr>
          <p:nvPr>
            <p:ph type="title"/>
          </p:nvPr>
        </p:nvSpPr>
        <p:spPr>
          <a:xfrm>
            <a:off x="1946174" y="0"/>
            <a:ext cx="9603275" cy="1049235"/>
          </a:xfrm>
        </p:spPr>
        <p:txBody>
          <a:bodyPr/>
          <a:lstStyle/>
          <a:p>
            <a:pPr algn="r"/>
            <a:r>
              <a:rPr lang="ar-JO" dirty="0"/>
              <a:t>ما  الفرق بين المهارة والموهبة؟</a:t>
            </a:r>
            <a:endParaRPr lang="en-GB" dirty="0"/>
          </a:p>
        </p:txBody>
      </p:sp>
    </p:spTree>
    <p:extLst>
      <p:ext uri="{BB962C8B-B14F-4D97-AF65-F5344CB8AC3E}">
        <p14:creationId xmlns:p14="http://schemas.microsoft.com/office/powerpoint/2010/main" val="301843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517A-A18F-9AC6-E87F-2C61E4E107B5}"/>
              </a:ext>
            </a:extLst>
          </p:cNvPr>
          <p:cNvSpPr>
            <a:spLocks noGrp="1"/>
          </p:cNvSpPr>
          <p:nvPr>
            <p:ph type="title"/>
          </p:nvPr>
        </p:nvSpPr>
        <p:spPr/>
        <p:txBody>
          <a:bodyPr/>
          <a:lstStyle/>
          <a:p>
            <a:pPr algn="r"/>
            <a:r>
              <a:rPr lang="ar-JO" dirty="0"/>
              <a:t>مفهوم مهارات القرن الحادي والعشرين ؟</a:t>
            </a:r>
            <a:br>
              <a:rPr lang="ar-JO" dirty="0"/>
            </a:br>
            <a:endParaRPr lang="en-GB" dirty="0"/>
          </a:p>
        </p:txBody>
      </p:sp>
      <p:sp>
        <p:nvSpPr>
          <p:cNvPr id="3" name="Content Placeholder 2">
            <a:extLst>
              <a:ext uri="{FF2B5EF4-FFF2-40B4-BE49-F238E27FC236}">
                <a16:creationId xmlns:a16="http://schemas.microsoft.com/office/drawing/2014/main" id="{C28C41A7-47C8-4390-77F6-6A0947BB8EAE}"/>
              </a:ext>
            </a:extLst>
          </p:cNvPr>
          <p:cNvSpPr>
            <a:spLocks noGrp="1"/>
          </p:cNvSpPr>
          <p:nvPr>
            <p:ph idx="4294967295"/>
          </p:nvPr>
        </p:nvSpPr>
        <p:spPr>
          <a:xfrm>
            <a:off x="1551305" y="2063644"/>
            <a:ext cx="9604375" cy="4037013"/>
          </a:xfrm>
        </p:spPr>
        <p:txBody>
          <a:bodyPr>
            <a:normAutofit/>
          </a:bodyPr>
          <a:lstStyle/>
          <a:p>
            <a:pPr marL="0" indent="0" algn="r" rtl="1">
              <a:buNone/>
            </a:pPr>
            <a:r>
              <a:rPr lang="ar-JO" dirty="0"/>
              <a:t>يعد عصرنا الحالي عصر المعرفة والمنافسة الاقتصادية بين الدول، والحاجة إلى عاملين في مختلف بيئات العمل ليكونوا أعضاء فاعلين ومنتجين إلى جانب اتقانهم المحتوى المعرفي اللازم لتحقيق النجاح تماشيا مع المتطلبات التنموية والاقتصادية للقرن الواحد والعشرين وعليه أصبح من الضروري أن يتسلح الطلبة بمهارات تمكنهم من العمل والحياة والنجاح وفقا لهذه الاحتياجات.</a:t>
            </a:r>
          </a:p>
          <a:p>
            <a:pPr algn="r" rtl="1">
              <a:buFont typeface="Wingdings" panose="05000000000000000000" pitchFamily="2" charset="2"/>
              <a:buChar char="Ø"/>
            </a:pPr>
            <a:r>
              <a:rPr lang="ar-JO" dirty="0"/>
              <a:t> مهارات التفكير الإبداعي(</a:t>
            </a:r>
            <a:r>
              <a:rPr lang="ar-SA" dirty="0">
                <a:effectLst/>
                <a:ea typeface="Calibri" panose="020F0502020204030204" pitchFamily="34" charset="0"/>
                <a:cs typeface="Simplified Arabic" panose="02020603050405020304" pitchFamily="18" charset="-78"/>
              </a:rPr>
              <a:t>توليد الأفكار الجديدة والنظر في وجهات النظر الجديدة</a:t>
            </a:r>
            <a:r>
              <a:rPr lang="ar-JO" dirty="0">
                <a:effectLst/>
                <a:ea typeface="Calibri" panose="020F0502020204030204" pitchFamily="34" charset="0"/>
                <a:cs typeface="Simplified Arabic" panose="02020603050405020304" pitchFamily="18" charset="-78"/>
              </a:rPr>
              <a:t>)</a:t>
            </a:r>
            <a:endParaRPr lang="ar-JO" dirty="0"/>
          </a:p>
          <a:p>
            <a:pPr algn="r" rtl="1">
              <a:buFont typeface="Wingdings" panose="05000000000000000000" pitchFamily="2" charset="2"/>
              <a:buChar char="Ø"/>
            </a:pPr>
            <a:r>
              <a:rPr lang="ar-JO" dirty="0"/>
              <a:t> التفكير الناقد وحل المشكلات (</a:t>
            </a:r>
            <a:r>
              <a:rPr lang="ar-SA" dirty="0">
                <a:effectLst/>
                <a:ea typeface="Calibri" panose="020F0502020204030204" pitchFamily="34" charset="0"/>
                <a:cs typeface="Simplified Arabic" panose="02020603050405020304" pitchFamily="18" charset="-78"/>
              </a:rPr>
              <a:t>تحليل وتقييم القضايا والأفكار، وتشكيل القرارات</a:t>
            </a:r>
            <a:r>
              <a:rPr lang="ar-JO" dirty="0">
                <a:effectLst/>
                <a:ea typeface="Calibri" panose="020F0502020204030204" pitchFamily="34" charset="0"/>
                <a:cs typeface="Simplified Arabic" panose="02020603050405020304" pitchFamily="18" charset="-78"/>
              </a:rPr>
              <a:t>)</a:t>
            </a:r>
          </a:p>
          <a:p>
            <a:pPr algn="r" rtl="1">
              <a:buFont typeface="Wingdings" panose="05000000000000000000" pitchFamily="2" charset="2"/>
              <a:buChar char="Ø"/>
            </a:pPr>
            <a:r>
              <a:rPr lang="ar-JO" dirty="0"/>
              <a:t>مهارات التواصل </a:t>
            </a:r>
          </a:p>
          <a:p>
            <a:pPr algn="r" rtl="1">
              <a:buFont typeface="Wingdings" panose="05000000000000000000" pitchFamily="2" charset="2"/>
              <a:buChar char="Ø"/>
            </a:pPr>
            <a:r>
              <a:rPr lang="ar-JO" dirty="0"/>
              <a:t>مهارات التعاون </a:t>
            </a:r>
          </a:p>
          <a:p>
            <a:pPr marL="0" indent="0" algn="r">
              <a:buNone/>
            </a:pPr>
            <a:r>
              <a:rPr lang="ar-JO" dirty="0"/>
              <a:t>لذا كان من المهم لتحقيق أهداف التعليم، ضرورة المواءمة بين مخرجات المنظومة التعليمية واحتياجات سوق العمل، بالإضافة إلى تزويد الطلاب بالمعارف والمهارات اللازمة لوظائف المستقبل.</a:t>
            </a:r>
            <a:endParaRPr lang="en-GB" dirty="0"/>
          </a:p>
        </p:txBody>
      </p:sp>
      <p:pic>
        <p:nvPicPr>
          <p:cNvPr id="7" name="Picture 6" descr="A picture containing light&#10;&#10;Description automatically generated">
            <a:extLst>
              <a:ext uri="{FF2B5EF4-FFF2-40B4-BE49-F238E27FC236}">
                <a16:creationId xmlns:a16="http://schemas.microsoft.com/office/drawing/2014/main" id="{DF246168-5DC4-1DD5-CBAC-B17D753C1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28" y="2853195"/>
            <a:ext cx="1584277" cy="1310592"/>
          </a:xfrm>
          <a:prstGeom prst="rect">
            <a:avLst/>
          </a:prstGeom>
        </p:spPr>
      </p:pic>
      <p:pic>
        <p:nvPicPr>
          <p:cNvPr id="9" name="Picture 8" descr="Diagram&#10;&#10;Description automatically generated">
            <a:extLst>
              <a:ext uri="{FF2B5EF4-FFF2-40B4-BE49-F238E27FC236}">
                <a16:creationId xmlns:a16="http://schemas.microsoft.com/office/drawing/2014/main" id="{6DD114E6-DE7A-4292-17E9-9489EA218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888" y="3530894"/>
            <a:ext cx="1431212" cy="1310592"/>
          </a:xfrm>
          <a:prstGeom prst="rect">
            <a:avLst/>
          </a:prstGeom>
        </p:spPr>
      </p:pic>
      <p:pic>
        <p:nvPicPr>
          <p:cNvPr id="14" name="Picture 13" descr="A picture containing text, toy, vector graphics&#10;&#10;Description automatically generated">
            <a:extLst>
              <a:ext uri="{FF2B5EF4-FFF2-40B4-BE49-F238E27FC236}">
                <a16:creationId xmlns:a16="http://schemas.microsoft.com/office/drawing/2014/main" id="{97204DA9-114F-6BFC-C933-A8623406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35" y="4538681"/>
            <a:ext cx="1431211" cy="1310592"/>
          </a:xfrm>
          <a:prstGeom prst="rect">
            <a:avLst/>
          </a:prstGeom>
        </p:spPr>
      </p:pic>
    </p:spTree>
    <p:extLst>
      <p:ext uri="{BB962C8B-B14F-4D97-AF65-F5344CB8AC3E}">
        <p14:creationId xmlns:p14="http://schemas.microsoft.com/office/powerpoint/2010/main" val="130539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B55C3-E625-172F-80FC-FFBD75A7F95C}"/>
              </a:ext>
            </a:extLst>
          </p:cNvPr>
          <p:cNvSpPr>
            <a:spLocks noGrp="1"/>
          </p:cNvSpPr>
          <p:nvPr>
            <p:ph type="title" idx="4294967295"/>
          </p:nvPr>
        </p:nvSpPr>
        <p:spPr>
          <a:xfrm>
            <a:off x="2133600" y="0"/>
            <a:ext cx="10058400" cy="2038350"/>
          </a:xfrm>
        </p:spPr>
        <p:txBody>
          <a:bodyPr>
            <a:noAutofit/>
          </a:bodyPr>
          <a:lstStyle/>
          <a:p>
            <a:pPr algn="r"/>
            <a:r>
              <a:rPr lang="en-GB" sz="4400" dirty="0"/>
              <a:t> </a:t>
            </a:r>
          </a:p>
        </p:txBody>
      </p:sp>
      <p:sp>
        <p:nvSpPr>
          <p:cNvPr id="8" name="TextBox 7">
            <a:extLst>
              <a:ext uri="{FF2B5EF4-FFF2-40B4-BE49-F238E27FC236}">
                <a16:creationId xmlns:a16="http://schemas.microsoft.com/office/drawing/2014/main" id="{C1D7464F-EF79-82EB-87A3-3A150953FDEE}"/>
              </a:ext>
            </a:extLst>
          </p:cNvPr>
          <p:cNvSpPr txBox="1"/>
          <p:nvPr/>
        </p:nvSpPr>
        <p:spPr>
          <a:xfrm>
            <a:off x="3049030" y="3244334"/>
            <a:ext cx="6098058" cy="369332"/>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https://www.youtube.com/watch?v=59d3UZTUFQ0</a:t>
            </a:r>
            <a:endParaRPr lang="en-GB" dirty="0"/>
          </a:p>
        </p:txBody>
      </p:sp>
    </p:spTree>
    <p:extLst>
      <p:ext uri="{BB962C8B-B14F-4D97-AF65-F5344CB8AC3E}">
        <p14:creationId xmlns:p14="http://schemas.microsoft.com/office/powerpoint/2010/main" val="256985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5D8EE9-C747-D2B1-6C2B-A31EE2798A27}"/>
              </a:ext>
            </a:extLst>
          </p:cNvPr>
          <p:cNvSpPr txBox="1"/>
          <p:nvPr/>
        </p:nvSpPr>
        <p:spPr>
          <a:xfrm>
            <a:off x="1025611" y="370703"/>
            <a:ext cx="10762736" cy="5632311"/>
          </a:xfrm>
          <a:prstGeom prst="rect">
            <a:avLst/>
          </a:prstGeom>
          <a:noFill/>
        </p:spPr>
        <p:txBody>
          <a:bodyPr wrap="square">
            <a:spAutoFit/>
          </a:bodyPr>
          <a:lstStyle/>
          <a:p>
            <a:pPr algn="r"/>
            <a:r>
              <a:rPr lang="ar-JO" sz="3200" b="1" u="sng" dirty="0">
                <a:effectLst/>
              </a:rPr>
              <a:t>مهارات القرن الحادي و العشرين( مهارات المستقبل)</a:t>
            </a:r>
            <a:endParaRPr lang="en-GB" sz="3200" b="1" u="sng" dirty="0">
              <a:effectLst/>
            </a:endParaRPr>
          </a:p>
          <a:p>
            <a:pPr algn="r"/>
            <a:endParaRPr lang="ar-JO" sz="3200" dirty="0"/>
          </a:p>
          <a:p>
            <a:pPr algn="r"/>
            <a:r>
              <a:rPr lang="ar-JO" sz="2800" b="1" dirty="0">
                <a:solidFill>
                  <a:srgbClr val="002060"/>
                </a:solidFill>
                <a:effectLst/>
              </a:rPr>
              <a:t>أولا: مهارات التعلم والإبداع وتشمل الآتي</a:t>
            </a:r>
            <a:endParaRPr lang="ar-JO" sz="2800" b="1" dirty="0">
              <a:solidFill>
                <a:srgbClr val="002060"/>
              </a:solidFill>
            </a:endParaRPr>
          </a:p>
          <a:p>
            <a:pPr algn="r"/>
            <a:r>
              <a:rPr lang="ar-JO" sz="2400" b="1" dirty="0">
                <a:solidFill>
                  <a:srgbClr val="00B050"/>
                </a:solidFill>
                <a:effectLst/>
              </a:rPr>
              <a:t>التفكير الناقد وحل المشكلات</a:t>
            </a:r>
            <a:endParaRPr lang="ar-JO" sz="2400" b="1" dirty="0">
              <a:solidFill>
                <a:srgbClr val="00B050"/>
              </a:solidFill>
            </a:endParaRPr>
          </a:p>
          <a:p>
            <a:pPr algn="r"/>
            <a:r>
              <a:rPr lang="ar-JO" sz="2800" dirty="0"/>
              <a:t>وتكمن أهمية هذه المهارات في توافر التقنيات الحديثة للوصول إلى المعلومات والبحث فيها ونقدها.</a:t>
            </a:r>
          </a:p>
          <a:p>
            <a:pPr algn="r"/>
            <a:endParaRPr lang="ar-JO" sz="2800" b="1" dirty="0">
              <a:solidFill>
                <a:srgbClr val="00B050"/>
              </a:solidFill>
              <a:effectLst/>
            </a:endParaRPr>
          </a:p>
          <a:p>
            <a:pPr algn="r"/>
            <a:r>
              <a:rPr lang="ar-JO" sz="2400" b="1" dirty="0">
                <a:solidFill>
                  <a:srgbClr val="00B050"/>
                </a:solidFill>
                <a:effectLst/>
              </a:rPr>
              <a:t>الاتصال والتشارك( التعاون والتواصل)</a:t>
            </a:r>
            <a:endParaRPr lang="ar-JO" sz="2400" b="1" dirty="0">
              <a:solidFill>
                <a:srgbClr val="00B050"/>
              </a:solidFill>
            </a:endParaRPr>
          </a:p>
          <a:p>
            <a:pPr algn="r"/>
            <a:r>
              <a:rPr lang="ar-JO" sz="2800" dirty="0"/>
              <a:t>مهارات الاتصال الأساسية كالتحدث والكتابة، في حين استدعت الأدوات الرقمية ومتطلبات عصرنا الحالي مخزونا شخصيا من مهارات الاتصال والتشارك أكثر اتساعا لتشجيع التعلم.</a:t>
            </a:r>
          </a:p>
          <a:p>
            <a:pPr algn="r" rtl="1"/>
            <a:endParaRPr lang="ar-JO" sz="2800" b="1" dirty="0">
              <a:solidFill>
                <a:srgbClr val="00B050"/>
              </a:solidFill>
              <a:effectLst/>
            </a:endParaRPr>
          </a:p>
          <a:p>
            <a:pPr algn="r" rtl="1"/>
            <a:r>
              <a:rPr lang="ar-JO" sz="2400" b="1" dirty="0">
                <a:solidFill>
                  <a:srgbClr val="00B050"/>
                </a:solidFill>
                <a:effectLst/>
              </a:rPr>
              <a:t>الابتكار والإبداع</a:t>
            </a:r>
            <a:endParaRPr lang="ar-JO" sz="2400" b="1" dirty="0">
              <a:solidFill>
                <a:srgbClr val="00B050"/>
              </a:solidFill>
            </a:endParaRPr>
          </a:p>
          <a:p>
            <a:pPr algn="r" rtl="1"/>
            <a:r>
              <a:rPr lang="ar-JO" sz="2800" dirty="0"/>
              <a:t>يتطلب القرن الحادي والعشرين الاستمرار في ابتكار خدمات جديدة ومنتجات محسنة للاقتصاد.</a:t>
            </a:r>
          </a:p>
        </p:txBody>
      </p:sp>
    </p:spTree>
    <p:extLst>
      <p:ext uri="{BB962C8B-B14F-4D97-AF65-F5344CB8AC3E}">
        <p14:creationId xmlns:p14="http://schemas.microsoft.com/office/powerpoint/2010/main" val="8729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3895</TotalTime>
  <Words>3483</Words>
  <Application>Microsoft Office PowerPoint</Application>
  <PresentationFormat>Widescreen</PresentationFormat>
  <Paragraphs>385</Paragraphs>
  <Slides>30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Simplified Arabic</vt:lpstr>
      <vt:lpstr>Times New Roman</vt:lpstr>
      <vt:lpstr>Wingdings</vt:lpstr>
      <vt:lpstr>Retrospect</vt:lpstr>
      <vt:lpstr>PowerPoint Presentation</vt:lpstr>
      <vt:lpstr> توظيف مهارات القرن الواحد والعشرين في التعليم والتعلم</vt:lpstr>
      <vt:lpstr>الاستيعاب المفاهيمي</vt:lpstr>
      <vt:lpstr>ماذا نعني بالمهارة؟</vt:lpstr>
      <vt:lpstr>ماذا نعني بالموهبة؟ </vt:lpstr>
      <vt:lpstr>ما  الفرق بين المهارة والموهبة؟</vt:lpstr>
      <vt:lpstr>مفهوم مهارات القرن الحادي والعشرين ؟ </vt:lpstr>
      <vt:lpstr> </vt:lpstr>
      <vt:lpstr>PowerPoint Presentation</vt:lpstr>
      <vt:lpstr>PowerPoint Presentation</vt:lpstr>
      <vt:lpstr>PowerPoint Presentation</vt:lpstr>
      <vt:lpstr>للقرن الواحد والعشرين   عشر مهارات أساسية نحتاجها حسب إحصائيات منتدى الاقتصاد العالمي</vt:lpstr>
      <vt:lpstr>PowerPoint Presentation</vt:lpstr>
      <vt:lpstr>لكي يكون التعلم فعال وذو كفاءة  </vt:lpstr>
      <vt:lpstr> </vt:lpstr>
      <vt:lpstr> نشاط تشاركي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(CSI)التّنظيم: لون-رمز- صورة </vt:lpstr>
      <vt:lpstr>PowerPoint Presentation</vt:lpstr>
      <vt:lpstr> </vt:lpstr>
      <vt:lpstr>التّأمّل: يتمّ خلال جميع مراحل البحثّ والاستقصاء.</vt:lpstr>
      <vt:lpstr>  ربط - مدد - تحد </vt:lpstr>
      <vt:lpstr>Q&amp;A  أسئلة وإجابات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Raida Daoud</dc:creator>
  <cp:lastModifiedBy>Raida Daoud</cp:lastModifiedBy>
  <cp:revision>165</cp:revision>
  <cp:lastPrinted>2022-02-24T08:54:01Z</cp:lastPrinted>
  <dcterms:created xsi:type="dcterms:W3CDTF">2021-02-17T09:34:42Z</dcterms:created>
  <dcterms:modified xsi:type="dcterms:W3CDTF">2022-11-11T08:42:00Z</dcterms:modified>
</cp:coreProperties>
</file>